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8">
  <p:sldMasterIdLst>
    <p:sldMasterId id="2147483648" r:id="rId1"/>
    <p:sldMasterId id="2147483691" r:id="rId2"/>
  </p:sldMasterIdLst>
  <p:notesMasterIdLst>
    <p:notesMasterId r:id="rId36"/>
  </p:notesMasterIdLst>
  <p:handoutMasterIdLst>
    <p:handoutMasterId r:id="rId37"/>
  </p:handoutMasterIdLst>
  <p:sldIdLst>
    <p:sldId id="319" r:id="rId3"/>
    <p:sldId id="312" r:id="rId4"/>
    <p:sldId id="261" r:id="rId5"/>
    <p:sldId id="1749" r:id="rId6"/>
    <p:sldId id="1750" r:id="rId7"/>
    <p:sldId id="1751" r:id="rId8"/>
    <p:sldId id="1752" r:id="rId9"/>
    <p:sldId id="1760" r:id="rId10"/>
    <p:sldId id="1765" r:id="rId11"/>
    <p:sldId id="1753" r:id="rId12"/>
    <p:sldId id="1764" r:id="rId13"/>
    <p:sldId id="1766" r:id="rId14"/>
    <p:sldId id="1767" r:id="rId15"/>
    <p:sldId id="1768" r:id="rId16"/>
    <p:sldId id="1761" r:id="rId17"/>
    <p:sldId id="1754" r:id="rId18"/>
    <p:sldId id="1769" r:id="rId19"/>
    <p:sldId id="1770" r:id="rId20"/>
    <p:sldId id="1771" r:id="rId21"/>
    <p:sldId id="1772" r:id="rId22"/>
    <p:sldId id="1773" r:id="rId23"/>
    <p:sldId id="1777" r:id="rId24"/>
    <p:sldId id="1774" r:id="rId25"/>
    <p:sldId id="1775" r:id="rId26"/>
    <p:sldId id="1776" r:id="rId27"/>
    <p:sldId id="292" r:id="rId28"/>
    <p:sldId id="1762" r:id="rId29"/>
    <p:sldId id="1755" r:id="rId30"/>
    <p:sldId id="1779" r:id="rId31"/>
    <p:sldId id="1778" r:id="rId32"/>
    <p:sldId id="1763" r:id="rId33"/>
    <p:sldId id="1756" r:id="rId34"/>
    <p:sldId id="308" r:id="rId35"/>
  </p:sldIdLst>
  <p:sldSz cx="12192000" cy="6858000"/>
  <p:notesSz cx="6797675" cy="9928225"/>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结构页面" id="{A0D568BB-BB5D-4B41-BA7C-51402E7F70D9}">
          <p14:sldIdLst>
            <p14:sldId id="319"/>
            <p14:sldId id="312"/>
            <p14:sldId id="261"/>
            <p14:sldId id="1749"/>
            <p14:sldId id="1750"/>
            <p14:sldId id="1751"/>
            <p14:sldId id="1752"/>
            <p14:sldId id="1760"/>
            <p14:sldId id="1765"/>
            <p14:sldId id="1753"/>
            <p14:sldId id="1764"/>
            <p14:sldId id="1766"/>
            <p14:sldId id="1767"/>
            <p14:sldId id="1768"/>
            <p14:sldId id="1761"/>
            <p14:sldId id="1754"/>
            <p14:sldId id="1769"/>
            <p14:sldId id="1770"/>
            <p14:sldId id="1771"/>
            <p14:sldId id="1772"/>
            <p14:sldId id="1773"/>
            <p14:sldId id="1777"/>
            <p14:sldId id="1774"/>
            <p14:sldId id="1775"/>
            <p14:sldId id="1776"/>
            <p14:sldId id="292"/>
            <p14:sldId id="1762"/>
            <p14:sldId id="1755"/>
            <p14:sldId id="1779"/>
            <p14:sldId id="1778"/>
            <p14:sldId id="1763"/>
            <p14:sldId id="1756"/>
            <p14:sldId id="3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8A"/>
    <a:srgbClr val="FFFFFF"/>
    <a:srgbClr val="9DC3E6"/>
    <a:srgbClr val="03336D"/>
    <a:srgbClr val="CBE7F6"/>
    <a:srgbClr val="00B050"/>
    <a:srgbClr val="FF0000"/>
    <a:srgbClr val="768395"/>
    <a:srgbClr val="DDD6E5"/>
    <a:srgbClr val="B7DD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82" autoAdjust="0"/>
    <p:restoredTop sz="94660"/>
  </p:normalViewPr>
  <p:slideViewPr>
    <p:cSldViewPr snapToGrid="0">
      <p:cViewPr varScale="1">
        <p:scale>
          <a:sx n="102" d="100"/>
          <a:sy n="102" d="100"/>
        </p:scale>
        <p:origin x="606" y="96"/>
      </p:cViewPr>
      <p:guideLst/>
    </p:cSldViewPr>
  </p:slid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2" d="100"/>
          <a:sy n="82" d="100"/>
        </p:scale>
        <p:origin x="2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7A342-E85E-4136-B8BB-F55C7CE6448D}" type="doc">
      <dgm:prSet loTypeId="urn:microsoft.com/office/officeart/2005/8/layout/matrix1" loCatId="matrix" qsTypeId="urn:microsoft.com/office/officeart/2005/8/quickstyle/simple1" qsCatId="simple" csTypeId="urn:microsoft.com/office/officeart/2005/8/colors/accent1_1" csCatId="accent1" phldr="1"/>
      <dgm:spPr/>
      <dgm:t>
        <a:bodyPr/>
        <a:lstStyle/>
        <a:p>
          <a:endParaRPr lang="zh-CN" altLang="en-US"/>
        </a:p>
      </dgm:t>
    </dgm:pt>
    <dgm:pt modelId="{C071CB40-5DB5-41F7-9732-C9FA92AC2935}">
      <dgm:prSet phldrT="[文本]" custT="1"/>
      <dgm:spPr>
        <a:solidFill>
          <a:schemeClr val="accent6">
            <a:lumMod val="20000"/>
            <a:lumOff val="80000"/>
          </a:schemeClr>
        </a:solidFill>
        <a:ln>
          <a:solidFill>
            <a:srgbClr val="00418A"/>
          </a:solidFill>
        </a:ln>
      </dgm:spPr>
      <dgm:t>
        <a:bodyPr/>
        <a:lstStyle/>
        <a:p>
          <a:pPr>
            <a:lnSpc>
              <a:spcPct val="100000"/>
            </a:lnSpc>
          </a:pPr>
          <a:r>
            <a:rPr lang="zh-CN" altLang="en-US" sz="2000" dirty="0"/>
            <a:t>潮流计算</a:t>
          </a:r>
        </a:p>
      </dgm:t>
    </dgm:pt>
    <dgm:pt modelId="{7CCBBAB5-EA47-45F1-A500-265E9FF696E8}" type="parTrans" cxnId="{D34CFF9F-99AB-4FF9-B052-68A3858D2850}">
      <dgm:prSet/>
      <dgm:spPr/>
      <dgm:t>
        <a:bodyPr/>
        <a:lstStyle/>
        <a:p>
          <a:pPr>
            <a:lnSpc>
              <a:spcPct val="100000"/>
            </a:lnSpc>
          </a:pPr>
          <a:endParaRPr lang="zh-CN" altLang="en-US" sz="2400"/>
        </a:p>
      </dgm:t>
    </dgm:pt>
    <dgm:pt modelId="{D0AEF5A1-A348-4997-9AC3-A8E79FA63B86}" type="sibTrans" cxnId="{D34CFF9F-99AB-4FF9-B052-68A3858D2850}">
      <dgm:prSet/>
      <dgm:spPr/>
      <dgm:t>
        <a:bodyPr/>
        <a:lstStyle/>
        <a:p>
          <a:pPr>
            <a:lnSpc>
              <a:spcPct val="100000"/>
            </a:lnSpc>
          </a:pPr>
          <a:endParaRPr lang="zh-CN" altLang="en-US" sz="2400"/>
        </a:p>
      </dgm:t>
    </dgm:pt>
    <dgm:pt modelId="{32BC3747-26E2-4472-AF71-06198A46BD6F}">
      <dgm:prSet phldrT="[文本]" custT="1"/>
      <dgm:spPr/>
      <dgm:t>
        <a:bodyPr/>
        <a:lstStyle/>
        <a:p>
          <a:pPr>
            <a:lnSpc>
              <a:spcPct val="100000"/>
            </a:lnSpc>
          </a:pPr>
          <a:r>
            <a:rPr lang="zh-CN" altLang="en-US" sz="2000" dirty="0"/>
            <a:t>调度部门</a:t>
          </a:r>
          <a:endParaRPr lang="en-US" altLang="zh-CN" sz="2000" dirty="0"/>
        </a:p>
        <a:p>
          <a:pPr>
            <a:lnSpc>
              <a:spcPct val="100000"/>
            </a:lnSpc>
          </a:pPr>
          <a:r>
            <a:rPr lang="zh-CN" altLang="en-US" sz="2000" dirty="0"/>
            <a:t>计划潮流</a:t>
          </a:r>
          <a:endParaRPr lang="en-US" altLang="zh-CN" sz="2000" dirty="0"/>
        </a:p>
      </dgm:t>
    </dgm:pt>
    <dgm:pt modelId="{0DA5753E-EC0A-4B42-B488-3B218E01FBFC}" type="parTrans" cxnId="{E1755A05-D8BA-4BF5-A70E-7C04916339AA}">
      <dgm:prSet/>
      <dgm:spPr/>
      <dgm:t>
        <a:bodyPr/>
        <a:lstStyle/>
        <a:p>
          <a:pPr>
            <a:lnSpc>
              <a:spcPct val="100000"/>
            </a:lnSpc>
          </a:pPr>
          <a:endParaRPr lang="zh-CN" altLang="en-US" sz="2400"/>
        </a:p>
      </dgm:t>
    </dgm:pt>
    <dgm:pt modelId="{05F51EF9-1FA1-4F0B-9B82-37F3CFF27B52}" type="sibTrans" cxnId="{E1755A05-D8BA-4BF5-A70E-7C04916339AA}">
      <dgm:prSet/>
      <dgm:spPr/>
      <dgm:t>
        <a:bodyPr/>
        <a:lstStyle/>
        <a:p>
          <a:pPr>
            <a:lnSpc>
              <a:spcPct val="100000"/>
            </a:lnSpc>
          </a:pPr>
          <a:endParaRPr lang="zh-CN" altLang="en-US" sz="2400"/>
        </a:p>
      </dgm:t>
    </dgm:pt>
    <dgm:pt modelId="{6443FF96-2EB1-45DF-B750-183F1B0FED59}">
      <dgm:prSet phldrT="[文本]"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dirty="0"/>
            <a:t>静态分析</a:t>
          </a:r>
          <a:endParaRPr lang="en-US" altLang="zh-CN" sz="2000" dirty="0"/>
        </a:p>
        <a:p>
          <a:pPr marL="0" marR="0" lvl="0" indent="0" defTabSz="914400" eaLnBrk="1" fontAlgn="auto" latinLnBrk="0" hangingPunct="1">
            <a:lnSpc>
              <a:spcPct val="100000"/>
            </a:lnSpc>
            <a:spcBef>
              <a:spcPts val="0"/>
            </a:spcBef>
            <a:spcAft>
              <a:spcPts val="0"/>
            </a:spcAft>
            <a:buClrTx/>
            <a:buSzTx/>
            <a:buFontTx/>
            <a:buNone/>
            <a:tabLst/>
            <a:defRPr/>
          </a:pPr>
          <a:r>
            <a:rPr lang="zh-CN" altLang="en-US" sz="2000" dirty="0"/>
            <a:t>在线分析</a:t>
          </a:r>
          <a:endParaRPr lang="en-US" altLang="zh-CN" sz="2000" dirty="0"/>
        </a:p>
      </dgm:t>
    </dgm:pt>
    <dgm:pt modelId="{1F84EFA6-CAC3-40A8-A591-5E22EC605BF0}" type="parTrans" cxnId="{7B75869A-66AB-418B-83EB-C244C9B9380D}">
      <dgm:prSet/>
      <dgm:spPr/>
      <dgm:t>
        <a:bodyPr/>
        <a:lstStyle/>
        <a:p>
          <a:pPr>
            <a:lnSpc>
              <a:spcPct val="100000"/>
            </a:lnSpc>
          </a:pPr>
          <a:endParaRPr lang="zh-CN" altLang="en-US" sz="2400"/>
        </a:p>
      </dgm:t>
    </dgm:pt>
    <dgm:pt modelId="{320537B0-BE10-471C-A292-57ABD2920217}" type="sibTrans" cxnId="{7B75869A-66AB-418B-83EB-C244C9B9380D}">
      <dgm:prSet/>
      <dgm:spPr/>
      <dgm:t>
        <a:bodyPr/>
        <a:lstStyle/>
        <a:p>
          <a:pPr>
            <a:lnSpc>
              <a:spcPct val="100000"/>
            </a:lnSpc>
          </a:pPr>
          <a:endParaRPr lang="zh-CN" altLang="en-US" sz="2400"/>
        </a:p>
      </dgm:t>
    </dgm:pt>
    <dgm:pt modelId="{58DF2C18-3078-4C48-945D-EFCCE12725E4}">
      <dgm:prSet phldrT="[文本]" custT="1"/>
      <dgm:spPr/>
      <dgm:t>
        <a:bodyPr/>
        <a:lstStyle/>
        <a:p>
          <a:pPr>
            <a:lnSpc>
              <a:spcPct val="100000"/>
            </a:lnSpc>
          </a:pPr>
          <a:r>
            <a:rPr lang="zh-CN" altLang="en-US" sz="2000" dirty="0"/>
            <a:t>电动汽车接入</a:t>
          </a:r>
        </a:p>
      </dgm:t>
    </dgm:pt>
    <dgm:pt modelId="{428076D0-8C8A-4E9C-9797-D3CCE0373ABF}" type="parTrans" cxnId="{5EC24449-364A-450F-AFD2-286B327A9DC4}">
      <dgm:prSet/>
      <dgm:spPr/>
      <dgm:t>
        <a:bodyPr/>
        <a:lstStyle/>
        <a:p>
          <a:pPr>
            <a:lnSpc>
              <a:spcPct val="100000"/>
            </a:lnSpc>
          </a:pPr>
          <a:endParaRPr lang="zh-CN" altLang="en-US" sz="2400"/>
        </a:p>
      </dgm:t>
    </dgm:pt>
    <dgm:pt modelId="{EA0E07A7-22A6-44A5-BC3D-BEB03C5AF26B}" type="sibTrans" cxnId="{5EC24449-364A-450F-AFD2-286B327A9DC4}">
      <dgm:prSet/>
      <dgm:spPr/>
      <dgm:t>
        <a:bodyPr/>
        <a:lstStyle/>
        <a:p>
          <a:pPr>
            <a:lnSpc>
              <a:spcPct val="100000"/>
            </a:lnSpc>
          </a:pPr>
          <a:endParaRPr lang="zh-CN" altLang="en-US" sz="2400"/>
        </a:p>
      </dgm:t>
    </dgm:pt>
    <dgm:pt modelId="{ED60277C-B3B1-4638-BF89-975A72CC26BE}">
      <dgm:prSet phldrT="[文本]" custT="1"/>
      <dgm:spPr/>
      <dgm:t>
        <a:bodyPr/>
        <a:lstStyle/>
        <a:p>
          <a:pPr>
            <a:lnSpc>
              <a:spcPct val="100000"/>
            </a:lnSpc>
          </a:pPr>
          <a:r>
            <a:rPr lang="zh-CN" altLang="en-US" sz="2000" dirty="0"/>
            <a:t>短路计算</a:t>
          </a:r>
          <a:endParaRPr lang="en-US" altLang="zh-CN" sz="2000" dirty="0"/>
        </a:p>
        <a:p>
          <a:pPr>
            <a:lnSpc>
              <a:spcPct val="100000"/>
            </a:lnSpc>
          </a:pPr>
          <a:r>
            <a:rPr lang="en-US" altLang="zh-CN" sz="2000" dirty="0"/>
            <a:t>……</a:t>
          </a:r>
          <a:endParaRPr lang="zh-CN" altLang="en-US" sz="2000" dirty="0"/>
        </a:p>
      </dgm:t>
    </dgm:pt>
    <dgm:pt modelId="{92E1DFEC-1608-4112-8C51-98330DB1DD74}" type="parTrans" cxnId="{84679F6E-29F3-4B1F-8DFE-F5FE36CB3DE6}">
      <dgm:prSet/>
      <dgm:spPr/>
      <dgm:t>
        <a:bodyPr/>
        <a:lstStyle/>
        <a:p>
          <a:pPr>
            <a:lnSpc>
              <a:spcPct val="100000"/>
            </a:lnSpc>
          </a:pPr>
          <a:endParaRPr lang="zh-CN" altLang="en-US" sz="2400"/>
        </a:p>
      </dgm:t>
    </dgm:pt>
    <dgm:pt modelId="{657CF956-C480-4761-892F-A04DD01EBB09}" type="sibTrans" cxnId="{84679F6E-29F3-4B1F-8DFE-F5FE36CB3DE6}">
      <dgm:prSet/>
      <dgm:spPr/>
      <dgm:t>
        <a:bodyPr/>
        <a:lstStyle/>
        <a:p>
          <a:pPr>
            <a:lnSpc>
              <a:spcPct val="100000"/>
            </a:lnSpc>
          </a:pPr>
          <a:endParaRPr lang="zh-CN" altLang="en-US" sz="2400"/>
        </a:p>
      </dgm:t>
    </dgm:pt>
    <dgm:pt modelId="{01F48CD6-8343-4E87-A576-A33620A8DFF5}" type="pres">
      <dgm:prSet presAssocID="{6387A342-E85E-4136-B8BB-F55C7CE6448D}" presName="diagram" presStyleCnt="0">
        <dgm:presLayoutVars>
          <dgm:chMax val="1"/>
          <dgm:dir/>
          <dgm:animLvl val="ctr"/>
          <dgm:resizeHandles val="exact"/>
        </dgm:presLayoutVars>
      </dgm:prSet>
      <dgm:spPr/>
    </dgm:pt>
    <dgm:pt modelId="{DAFEB9B6-9A41-4657-9B0D-C8B8C63197CC}" type="pres">
      <dgm:prSet presAssocID="{6387A342-E85E-4136-B8BB-F55C7CE6448D}" presName="matrix" presStyleCnt="0"/>
      <dgm:spPr/>
    </dgm:pt>
    <dgm:pt modelId="{647CAE24-6C2E-474E-8636-1EEA555A3558}" type="pres">
      <dgm:prSet presAssocID="{6387A342-E85E-4136-B8BB-F55C7CE6448D}" presName="tile1" presStyleLbl="node1" presStyleIdx="0" presStyleCnt="4" custLinFactNeighborX="-3281" custLinFactNeighborY="-7314"/>
      <dgm:spPr/>
    </dgm:pt>
    <dgm:pt modelId="{2000513C-B884-4FD1-9EB2-9223929574F1}" type="pres">
      <dgm:prSet presAssocID="{6387A342-E85E-4136-B8BB-F55C7CE6448D}" presName="tile1text" presStyleLbl="node1" presStyleIdx="0" presStyleCnt="4">
        <dgm:presLayoutVars>
          <dgm:chMax val="0"/>
          <dgm:chPref val="0"/>
          <dgm:bulletEnabled val="1"/>
        </dgm:presLayoutVars>
      </dgm:prSet>
      <dgm:spPr/>
    </dgm:pt>
    <dgm:pt modelId="{1C16FF79-DC32-4547-B567-8823CA651EA7}" type="pres">
      <dgm:prSet presAssocID="{6387A342-E85E-4136-B8BB-F55C7CE6448D}" presName="tile2" presStyleLbl="node1" presStyleIdx="1" presStyleCnt="4" custLinFactNeighborX="0" custLinFactNeighborY="-3705"/>
      <dgm:spPr/>
    </dgm:pt>
    <dgm:pt modelId="{6B31F006-0EB6-4D85-BEB4-0CEFF7FDAE66}" type="pres">
      <dgm:prSet presAssocID="{6387A342-E85E-4136-B8BB-F55C7CE6448D}" presName="tile2text" presStyleLbl="node1" presStyleIdx="1" presStyleCnt="4">
        <dgm:presLayoutVars>
          <dgm:chMax val="0"/>
          <dgm:chPref val="0"/>
          <dgm:bulletEnabled val="1"/>
        </dgm:presLayoutVars>
      </dgm:prSet>
      <dgm:spPr/>
    </dgm:pt>
    <dgm:pt modelId="{A0FEF73A-41A5-4FC5-B595-F694FF64F083}" type="pres">
      <dgm:prSet presAssocID="{6387A342-E85E-4136-B8BB-F55C7CE6448D}" presName="tile3" presStyleLbl="node1" presStyleIdx="2" presStyleCnt="4"/>
      <dgm:spPr/>
    </dgm:pt>
    <dgm:pt modelId="{4D5A65F9-E638-4FE2-8AA2-719CE56B8B2C}" type="pres">
      <dgm:prSet presAssocID="{6387A342-E85E-4136-B8BB-F55C7CE6448D}" presName="tile3text" presStyleLbl="node1" presStyleIdx="2" presStyleCnt="4">
        <dgm:presLayoutVars>
          <dgm:chMax val="0"/>
          <dgm:chPref val="0"/>
          <dgm:bulletEnabled val="1"/>
        </dgm:presLayoutVars>
      </dgm:prSet>
      <dgm:spPr/>
    </dgm:pt>
    <dgm:pt modelId="{3EAA7D0C-70AC-4529-9A1D-AB4778AA1A37}" type="pres">
      <dgm:prSet presAssocID="{6387A342-E85E-4136-B8BB-F55C7CE6448D}" presName="tile4" presStyleLbl="node1" presStyleIdx="3" presStyleCnt="4"/>
      <dgm:spPr/>
    </dgm:pt>
    <dgm:pt modelId="{DF971382-2D0C-4EC8-857A-18574E7CA675}" type="pres">
      <dgm:prSet presAssocID="{6387A342-E85E-4136-B8BB-F55C7CE6448D}" presName="tile4text" presStyleLbl="node1" presStyleIdx="3" presStyleCnt="4">
        <dgm:presLayoutVars>
          <dgm:chMax val="0"/>
          <dgm:chPref val="0"/>
          <dgm:bulletEnabled val="1"/>
        </dgm:presLayoutVars>
      </dgm:prSet>
      <dgm:spPr/>
    </dgm:pt>
    <dgm:pt modelId="{E229B610-C9B2-4594-86CE-E1FE46AB9E4B}" type="pres">
      <dgm:prSet presAssocID="{6387A342-E85E-4136-B8BB-F55C7CE6448D}" presName="centerTile" presStyleLbl="fgShp" presStyleIdx="0" presStyleCnt="1" custScaleX="178419" custLinFactNeighborY="5560">
        <dgm:presLayoutVars>
          <dgm:chMax val="0"/>
          <dgm:chPref val="0"/>
        </dgm:presLayoutVars>
      </dgm:prSet>
      <dgm:spPr/>
    </dgm:pt>
  </dgm:ptLst>
  <dgm:cxnLst>
    <dgm:cxn modelId="{E1755A05-D8BA-4BF5-A70E-7C04916339AA}" srcId="{C071CB40-5DB5-41F7-9732-C9FA92AC2935}" destId="{32BC3747-26E2-4472-AF71-06198A46BD6F}" srcOrd="0" destOrd="0" parTransId="{0DA5753E-EC0A-4B42-B488-3B218E01FBFC}" sibTransId="{05F51EF9-1FA1-4F0B-9B82-37F3CFF27B52}"/>
    <dgm:cxn modelId="{32B6C40F-CAAF-46DF-9B2D-06E0D82B79C3}" type="presOf" srcId="{6387A342-E85E-4136-B8BB-F55C7CE6448D}" destId="{01F48CD6-8343-4E87-A576-A33620A8DFF5}" srcOrd="0" destOrd="0" presId="urn:microsoft.com/office/officeart/2005/8/layout/matrix1"/>
    <dgm:cxn modelId="{21ECE524-024C-4D61-B61A-04E2D3FA21F3}" type="presOf" srcId="{58DF2C18-3078-4C48-945D-EFCCE12725E4}" destId="{A0FEF73A-41A5-4FC5-B595-F694FF64F083}" srcOrd="0" destOrd="0" presId="urn:microsoft.com/office/officeart/2005/8/layout/matrix1"/>
    <dgm:cxn modelId="{A8E8DE65-5F99-4F25-8416-A743B58C73FE}" type="presOf" srcId="{ED60277C-B3B1-4638-BF89-975A72CC26BE}" destId="{DF971382-2D0C-4EC8-857A-18574E7CA675}" srcOrd="1" destOrd="0" presId="urn:microsoft.com/office/officeart/2005/8/layout/matrix1"/>
    <dgm:cxn modelId="{8F660347-498C-4BBB-AD40-B32A7530AF84}" type="presOf" srcId="{6443FF96-2EB1-45DF-B750-183F1B0FED59}" destId="{6B31F006-0EB6-4D85-BEB4-0CEFF7FDAE66}" srcOrd="1" destOrd="0" presId="urn:microsoft.com/office/officeart/2005/8/layout/matrix1"/>
    <dgm:cxn modelId="{5EC24449-364A-450F-AFD2-286B327A9DC4}" srcId="{C071CB40-5DB5-41F7-9732-C9FA92AC2935}" destId="{58DF2C18-3078-4C48-945D-EFCCE12725E4}" srcOrd="2" destOrd="0" parTransId="{428076D0-8C8A-4E9C-9797-D3CCE0373ABF}" sibTransId="{EA0E07A7-22A6-44A5-BC3D-BEB03C5AF26B}"/>
    <dgm:cxn modelId="{84679F6E-29F3-4B1F-8DFE-F5FE36CB3DE6}" srcId="{C071CB40-5DB5-41F7-9732-C9FA92AC2935}" destId="{ED60277C-B3B1-4638-BF89-975A72CC26BE}" srcOrd="3" destOrd="0" parTransId="{92E1DFEC-1608-4112-8C51-98330DB1DD74}" sibTransId="{657CF956-C480-4761-892F-A04DD01EBB09}"/>
    <dgm:cxn modelId="{4F2C9D71-9D5E-46FE-A84D-CCD5270B12CF}" type="presOf" srcId="{ED60277C-B3B1-4638-BF89-975A72CC26BE}" destId="{3EAA7D0C-70AC-4529-9A1D-AB4778AA1A37}" srcOrd="0" destOrd="0" presId="urn:microsoft.com/office/officeart/2005/8/layout/matrix1"/>
    <dgm:cxn modelId="{7B75869A-66AB-418B-83EB-C244C9B9380D}" srcId="{C071CB40-5DB5-41F7-9732-C9FA92AC2935}" destId="{6443FF96-2EB1-45DF-B750-183F1B0FED59}" srcOrd="1" destOrd="0" parTransId="{1F84EFA6-CAC3-40A8-A591-5E22EC605BF0}" sibTransId="{320537B0-BE10-471C-A292-57ABD2920217}"/>
    <dgm:cxn modelId="{D34CFF9F-99AB-4FF9-B052-68A3858D2850}" srcId="{6387A342-E85E-4136-B8BB-F55C7CE6448D}" destId="{C071CB40-5DB5-41F7-9732-C9FA92AC2935}" srcOrd="0" destOrd="0" parTransId="{7CCBBAB5-EA47-45F1-A500-265E9FF696E8}" sibTransId="{D0AEF5A1-A348-4997-9AC3-A8E79FA63B86}"/>
    <dgm:cxn modelId="{E77E52B9-A27C-432D-815E-ACC398B0B1CB}" type="presOf" srcId="{32BC3747-26E2-4472-AF71-06198A46BD6F}" destId="{647CAE24-6C2E-474E-8636-1EEA555A3558}" srcOrd="0" destOrd="0" presId="urn:microsoft.com/office/officeart/2005/8/layout/matrix1"/>
    <dgm:cxn modelId="{404309C7-535B-4DFD-90D1-191DA7DA8147}" type="presOf" srcId="{C071CB40-5DB5-41F7-9732-C9FA92AC2935}" destId="{E229B610-C9B2-4594-86CE-E1FE46AB9E4B}" srcOrd="0" destOrd="0" presId="urn:microsoft.com/office/officeart/2005/8/layout/matrix1"/>
    <dgm:cxn modelId="{AB7FACC8-F4C6-4FA6-A2A4-E53800FADE5C}" type="presOf" srcId="{6443FF96-2EB1-45DF-B750-183F1B0FED59}" destId="{1C16FF79-DC32-4547-B567-8823CA651EA7}" srcOrd="0" destOrd="0" presId="urn:microsoft.com/office/officeart/2005/8/layout/matrix1"/>
    <dgm:cxn modelId="{9816AFD4-57E4-481A-8DBF-305E268BD272}" type="presOf" srcId="{32BC3747-26E2-4472-AF71-06198A46BD6F}" destId="{2000513C-B884-4FD1-9EB2-9223929574F1}" srcOrd="1" destOrd="0" presId="urn:microsoft.com/office/officeart/2005/8/layout/matrix1"/>
    <dgm:cxn modelId="{7023BEDC-BDAE-47DB-9927-C2EC4D040C84}" type="presOf" srcId="{58DF2C18-3078-4C48-945D-EFCCE12725E4}" destId="{4D5A65F9-E638-4FE2-8AA2-719CE56B8B2C}" srcOrd="1" destOrd="0" presId="urn:microsoft.com/office/officeart/2005/8/layout/matrix1"/>
    <dgm:cxn modelId="{64CC688A-DCFA-4583-95C5-333ABE6FD97B}" type="presParOf" srcId="{01F48CD6-8343-4E87-A576-A33620A8DFF5}" destId="{DAFEB9B6-9A41-4657-9B0D-C8B8C63197CC}" srcOrd="0" destOrd="0" presId="urn:microsoft.com/office/officeart/2005/8/layout/matrix1"/>
    <dgm:cxn modelId="{CBA86879-D1A8-454E-8F4F-AD430457C914}" type="presParOf" srcId="{DAFEB9B6-9A41-4657-9B0D-C8B8C63197CC}" destId="{647CAE24-6C2E-474E-8636-1EEA555A3558}" srcOrd="0" destOrd="0" presId="urn:microsoft.com/office/officeart/2005/8/layout/matrix1"/>
    <dgm:cxn modelId="{70F2D6AC-15D0-48AA-8933-C2E022B0D424}" type="presParOf" srcId="{DAFEB9B6-9A41-4657-9B0D-C8B8C63197CC}" destId="{2000513C-B884-4FD1-9EB2-9223929574F1}" srcOrd="1" destOrd="0" presId="urn:microsoft.com/office/officeart/2005/8/layout/matrix1"/>
    <dgm:cxn modelId="{170DCF2C-C0C2-4706-B5B9-3E05D24BE387}" type="presParOf" srcId="{DAFEB9B6-9A41-4657-9B0D-C8B8C63197CC}" destId="{1C16FF79-DC32-4547-B567-8823CA651EA7}" srcOrd="2" destOrd="0" presId="urn:microsoft.com/office/officeart/2005/8/layout/matrix1"/>
    <dgm:cxn modelId="{D7A246C0-C948-4A46-A95E-2B716799050C}" type="presParOf" srcId="{DAFEB9B6-9A41-4657-9B0D-C8B8C63197CC}" destId="{6B31F006-0EB6-4D85-BEB4-0CEFF7FDAE66}" srcOrd="3" destOrd="0" presId="urn:microsoft.com/office/officeart/2005/8/layout/matrix1"/>
    <dgm:cxn modelId="{AC9AC63C-A3E4-4CAF-B70D-C05C094119DE}" type="presParOf" srcId="{DAFEB9B6-9A41-4657-9B0D-C8B8C63197CC}" destId="{A0FEF73A-41A5-4FC5-B595-F694FF64F083}" srcOrd="4" destOrd="0" presId="urn:microsoft.com/office/officeart/2005/8/layout/matrix1"/>
    <dgm:cxn modelId="{270DB9C5-0C33-4263-8C3F-702C528DA6F3}" type="presParOf" srcId="{DAFEB9B6-9A41-4657-9B0D-C8B8C63197CC}" destId="{4D5A65F9-E638-4FE2-8AA2-719CE56B8B2C}" srcOrd="5" destOrd="0" presId="urn:microsoft.com/office/officeart/2005/8/layout/matrix1"/>
    <dgm:cxn modelId="{041AB30A-307C-404B-831C-7D4985B966E9}" type="presParOf" srcId="{DAFEB9B6-9A41-4657-9B0D-C8B8C63197CC}" destId="{3EAA7D0C-70AC-4529-9A1D-AB4778AA1A37}" srcOrd="6" destOrd="0" presId="urn:microsoft.com/office/officeart/2005/8/layout/matrix1"/>
    <dgm:cxn modelId="{2FBBAA18-1A94-4BE5-82D9-2E8FAE235D07}" type="presParOf" srcId="{DAFEB9B6-9A41-4657-9B0D-C8B8C63197CC}" destId="{DF971382-2D0C-4EC8-857A-18574E7CA675}" srcOrd="7" destOrd="0" presId="urn:microsoft.com/office/officeart/2005/8/layout/matrix1"/>
    <dgm:cxn modelId="{BA06D2CD-2B4D-45F2-B968-323E077AA716}" type="presParOf" srcId="{01F48CD6-8343-4E87-A576-A33620A8DFF5}" destId="{E229B610-C9B2-4594-86CE-E1FE46AB9E4B}" srcOrd="1" destOrd="0" presId="urn:microsoft.com/office/officeart/2005/8/layout/matrix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CAE24-6C2E-474E-8636-1EEA555A3558}">
      <dsp:nvSpPr>
        <dsp:cNvPr id="0" name=""/>
        <dsp:cNvSpPr/>
      </dsp:nvSpPr>
      <dsp:spPr>
        <a:xfrm rot="16200000">
          <a:off x="110371" y="-110371"/>
          <a:ext cx="1337741" cy="1558484"/>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zh-CN" altLang="en-US" sz="2000" kern="1200" dirty="0"/>
            <a:t>调度部门</a:t>
          </a:r>
          <a:endParaRPr lang="en-US" altLang="zh-CN" sz="2000" kern="1200" dirty="0"/>
        </a:p>
        <a:p>
          <a:pPr marL="0" lvl="0" indent="0" algn="ctr" defTabSz="889000">
            <a:lnSpc>
              <a:spcPct val="100000"/>
            </a:lnSpc>
            <a:spcBef>
              <a:spcPct val="0"/>
            </a:spcBef>
            <a:spcAft>
              <a:spcPct val="35000"/>
            </a:spcAft>
            <a:buNone/>
          </a:pPr>
          <a:r>
            <a:rPr lang="zh-CN" altLang="en-US" sz="2000" kern="1200" dirty="0"/>
            <a:t>计划潮流</a:t>
          </a:r>
          <a:endParaRPr lang="en-US" altLang="zh-CN" sz="2000" kern="1200" dirty="0"/>
        </a:p>
      </dsp:txBody>
      <dsp:txXfrm rot="5400000">
        <a:off x="0" y="0"/>
        <a:ext cx="1558484" cy="1003305"/>
      </dsp:txXfrm>
    </dsp:sp>
    <dsp:sp modelId="{1C16FF79-DC32-4547-B567-8823CA651EA7}">
      <dsp:nvSpPr>
        <dsp:cNvPr id="0" name=""/>
        <dsp:cNvSpPr/>
      </dsp:nvSpPr>
      <dsp:spPr>
        <a:xfrm>
          <a:off x="1558484" y="0"/>
          <a:ext cx="1558484" cy="1337741"/>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2000" kern="1200" dirty="0"/>
            <a:t>静态分析</a:t>
          </a:r>
          <a:endParaRPr lang="en-US" altLang="zh-CN" sz="2000" kern="1200" dirty="0"/>
        </a:p>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2000" kern="1200" dirty="0"/>
            <a:t>在线分析</a:t>
          </a:r>
          <a:endParaRPr lang="en-US" altLang="zh-CN" sz="2000" kern="1200" dirty="0"/>
        </a:p>
      </dsp:txBody>
      <dsp:txXfrm>
        <a:off x="1558484" y="0"/>
        <a:ext cx="1558484" cy="1003305"/>
      </dsp:txXfrm>
    </dsp:sp>
    <dsp:sp modelId="{A0FEF73A-41A5-4FC5-B595-F694FF64F083}">
      <dsp:nvSpPr>
        <dsp:cNvPr id="0" name=""/>
        <dsp:cNvSpPr/>
      </dsp:nvSpPr>
      <dsp:spPr>
        <a:xfrm rot="10800000">
          <a:off x="0" y="1337741"/>
          <a:ext cx="1558484" cy="1337741"/>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zh-CN" altLang="en-US" sz="2000" kern="1200" dirty="0"/>
            <a:t>电动汽车接入</a:t>
          </a:r>
        </a:p>
      </dsp:txBody>
      <dsp:txXfrm rot="10800000">
        <a:off x="0" y="1672176"/>
        <a:ext cx="1558484" cy="1003305"/>
      </dsp:txXfrm>
    </dsp:sp>
    <dsp:sp modelId="{3EAA7D0C-70AC-4529-9A1D-AB4778AA1A37}">
      <dsp:nvSpPr>
        <dsp:cNvPr id="0" name=""/>
        <dsp:cNvSpPr/>
      </dsp:nvSpPr>
      <dsp:spPr>
        <a:xfrm rot="5400000">
          <a:off x="1668855" y="1227369"/>
          <a:ext cx="1337741" cy="1558484"/>
        </a:xfrm>
        <a:prstGeom prst="round1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zh-CN" altLang="en-US" sz="2000" kern="1200" dirty="0"/>
            <a:t>短路计算</a:t>
          </a:r>
          <a:endParaRPr lang="en-US" altLang="zh-CN" sz="2000" kern="1200" dirty="0"/>
        </a:p>
        <a:p>
          <a:pPr marL="0" lvl="0" indent="0" algn="ctr" defTabSz="889000">
            <a:lnSpc>
              <a:spcPct val="100000"/>
            </a:lnSpc>
            <a:spcBef>
              <a:spcPct val="0"/>
            </a:spcBef>
            <a:spcAft>
              <a:spcPct val="35000"/>
            </a:spcAft>
            <a:buNone/>
          </a:pPr>
          <a:r>
            <a:rPr lang="en-US" altLang="zh-CN" sz="2000" kern="1200" dirty="0"/>
            <a:t>……</a:t>
          </a:r>
          <a:endParaRPr lang="zh-CN" altLang="en-US" sz="2000" kern="1200" dirty="0"/>
        </a:p>
      </dsp:txBody>
      <dsp:txXfrm rot="-5400000">
        <a:off x="1558484" y="1672176"/>
        <a:ext cx="1558484" cy="1003305"/>
      </dsp:txXfrm>
    </dsp:sp>
    <dsp:sp modelId="{E229B610-C9B2-4594-86CE-E1FE46AB9E4B}">
      <dsp:nvSpPr>
        <dsp:cNvPr id="0" name=""/>
        <dsp:cNvSpPr/>
      </dsp:nvSpPr>
      <dsp:spPr>
        <a:xfrm>
          <a:off x="724294" y="1040494"/>
          <a:ext cx="1668378" cy="668870"/>
        </a:xfrm>
        <a:prstGeom prst="roundRect">
          <a:avLst/>
        </a:prstGeom>
        <a:solidFill>
          <a:schemeClr val="accent6">
            <a:lumMod val="20000"/>
            <a:lumOff val="80000"/>
          </a:schemeClr>
        </a:solidFill>
        <a:ln w="12700" cap="flat" cmpd="sng" algn="ctr">
          <a:solidFill>
            <a:srgbClr val="00418A"/>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zh-CN" altLang="en-US" sz="2000" kern="1200" dirty="0"/>
            <a:t>潮流计算</a:t>
          </a:r>
        </a:p>
      </dsp:txBody>
      <dsp:txXfrm>
        <a:off x="756946" y="1073146"/>
        <a:ext cx="1603074" cy="603566"/>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82CDD52-2B46-7B49-842A-AA53AB730B89}"/>
              </a:ext>
            </a:extLst>
          </p:cNvPr>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a:extLst>
              <a:ext uri="{FF2B5EF4-FFF2-40B4-BE49-F238E27FC236}">
                <a16:creationId xmlns:a16="http://schemas.microsoft.com/office/drawing/2014/main" id="{0E623352-C90C-D24C-B8BE-556D56966BAF}"/>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9DE3F03F-04C0-3B4C-98EF-4B591385F50E}"/>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638CBB3D-2EBA-9D4F-8423-81DDA5C260D2}" type="slidenum">
              <a:rPr kumimoji="1" lang="zh-CN" altLang="en-US" smtClean="0"/>
              <a:t>‹#›</a:t>
            </a:fld>
            <a:endParaRPr kumimoji="1" lang="zh-CN" altLang="en-US"/>
          </a:p>
        </p:txBody>
      </p:sp>
    </p:spTree>
    <p:extLst>
      <p:ext uri="{BB962C8B-B14F-4D97-AF65-F5344CB8AC3E}">
        <p14:creationId xmlns:p14="http://schemas.microsoft.com/office/powerpoint/2010/main" val="152699418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440" tIns="45720" rIns="91440" bIns="45720" rtlCol="0"/>
          <a:lstStyle>
            <a:lvl1pPr algn="r">
              <a:defRPr sz="1200"/>
            </a:lvl1pPr>
          </a:lstStyle>
          <a:p>
            <a:fld id="{72A2A66C-1DB6-E44E-9EB9-C3C62BDEBC05}" type="datetimeFigureOut">
              <a:rPr kumimoji="1" lang="zh-CN" altLang="en-US" smtClean="0"/>
              <a:t>2019/6/1</a:t>
            </a:fld>
            <a:endParaRPr kumimoji="1"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4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D4A7D336-4BC6-EE4C-BD27-9292C4CE84DB}" type="slidenum">
              <a:rPr kumimoji="1" lang="zh-CN" altLang="en-US" smtClean="0"/>
              <a:t>‹#›</a:t>
            </a:fld>
            <a:endParaRPr kumimoji="1" lang="zh-CN" altLang="en-US"/>
          </a:p>
        </p:txBody>
      </p:sp>
    </p:spTree>
    <p:extLst>
      <p:ext uri="{BB962C8B-B14F-4D97-AF65-F5344CB8AC3E}">
        <p14:creationId xmlns:p14="http://schemas.microsoft.com/office/powerpoint/2010/main" val="182075102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21873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具体做法类似直流潮流，但着眼点在系统全局的节点有功交换情况，实则有所不同。计算量方面由于设计方法灵活，难以估计，但故</a:t>
            </a:r>
            <a:endParaRPr lang="zh-CN" altLang="en-US" dirty="0"/>
          </a:p>
        </p:txBody>
      </p:sp>
    </p:spTree>
    <p:extLst>
      <p:ext uri="{BB962C8B-B14F-4D97-AF65-F5344CB8AC3E}">
        <p14:creationId xmlns:p14="http://schemas.microsoft.com/office/powerpoint/2010/main" val="3257431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2799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0BFE3-E035-4DB9-A3D2-B8F99D35F027}"/>
              </a:ext>
            </a:extLst>
          </p:cNvPr>
          <p:cNvSpPr>
            <a:spLocks noGrp="1"/>
          </p:cNvSpPr>
          <p:nvPr>
            <p:ph type="ctrTitle"/>
          </p:nvPr>
        </p:nvSpPr>
        <p:spPr>
          <a:xfrm>
            <a:off x="817123" y="1130301"/>
            <a:ext cx="7112161" cy="2177314"/>
          </a:xfrm>
        </p:spPr>
        <p:txBody>
          <a:bodyPr lIns="0" anchor="b">
            <a:normAutofit/>
          </a:bodyPr>
          <a:lstStyle>
            <a:lvl1pPr algn="l">
              <a:lnSpc>
                <a:spcPct val="120000"/>
              </a:lnSpc>
              <a:defRPr sz="4400" b="1">
                <a:solidFill>
                  <a:srgbClr val="00418A"/>
                </a:solidFill>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3BF0F1B1-16C1-47F5-83C1-E23FF7DB07E5}"/>
              </a:ext>
            </a:extLst>
          </p:cNvPr>
          <p:cNvSpPr>
            <a:spLocks noGrp="1"/>
          </p:cNvSpPr>
          <p:nvPr>
            <p:ph type="subTitle" idx="1"/>
          </p:nvPr>
        </p:nvSpPr>
        <p:spPr>
          <a:xfrm>
            <a:off x="803275" y="3307615"/>
            <a:ext cx="7126010" cy="508452"/>
          </a:xfrm>
        </p:spPr>
        <p:txBody>
          <a:bodyPr lIns="0">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4" name="文本占位符 113">
            <a:extLst>
              <a:ext uri="{FF2B5EF4-FFF2-40B4-BE49-F238E27FC236}">
                <a16:creationId xmlns:a16="http://schemas.microsoft.com/office/drawing/2014/main" id="{1D042017-EA01-0746-A58F-259DD19AD35E}"/>
              </a:ext>
            </a:extLst>
          </p:cNvPr>
          <p:cNvSpPr>
            <a:spLocks noGrp="1"/>
          </p:cNvSpPr>
          <p:nvPr>
            <p:ph type="body" sz="quarter" idx="14"/>
          </p:nvPr>
        </p:nvSpPr>
        <p:spPr>
          <a:xfrm>
            <a:off x="803275" y="4102632"/>
            <a:ext cx="7092950" cy="2031468"/>
          </a:xfrm>
        </p:spPr>
        <p:txBody>
          <a:bodyPr lIns="0">
            <a:normAutofit/>
          </a:bodyPr>
          <a:lstStyle>
            <a:lvl1pPr marL="0" indent="0">
              <a:buNone/>
              <a:defRPr sz="1800">
                <a:solidFill>
                  <a:schemeClr val="tx1">
                    <a:lumMod val="75000"/>
                    <a:lumOff val="25000"/>
                  </a:schemeClr>
                </a:solidFill>
              </a:defRPr>
            </a:lvl1pPr>
          </a:lstStyle>
          <a:p>
            <a:pPr lvl="0"/>
            <a:r>
              <a:rPr kumimoji="1" lang="zh-CN" altLang="en-US" dirty="0"/>
              <a:t>单击此处编辑母版文本样式</a:t>
            </a:r>
          </a:p>
        </p:txBody>
      </p:sp>
      <p:sp>
        <p:nvSpPr>
          <p:cNvPr id="117" name="矩形 116">
            <a:extLst>
              <a:ext uri="{FF2B5EF4-FFF2-40B4-BE49-F238E27FC236}">
                <a16:creationId xmlns:a16="http://schemas.microsoft.com/office/drawing/2014/main" id="{B266384C-2791-0F43-9817-F81B103A739A}"/>
              </a:ext>
            </a:extLst>
          </p:cNvPr>
          <p:cNvSpPr/>
          <p:nvPr userDrawn="1"/>
        </p:nvSpPr>
        <p:spPr>
          <a:xfrm>
            <a:off x="12014027" y="0"/>
            <a:ext cx="177972" cy="6858000"/>
          </a:xfrm>
          <a:prstGeom prst="rect">
            <a:avLst/>
          </a:prstGeom>
          <a:solidFill>
            <a:srgbClr val="004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日期占位符 3">
            <a:extLst>
              <a:ext uri="{FF2B5EF4-FFF2-40B4-BE49-F238E27FC236}">
                <a16:creationId xmlns:a16="http://schemas.microsoft.com/office/drawing/2014/main" id="{69F5AB5E-E261-2045-8422-B183CAFE639E}"/>
              </a:ext>
            </a:extLst>
          </p:cNvPr>
          <p:cNvSpPr txBox="1">
            <a:spLocks/>
          </p:cNvSpPr>
          <p:nvPr userDrawn="1"/>
        </p:nvSpPr>
        <p:spPr>
          <a:xfrm>
            <a:off x="802095" y="6250105"/>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楷体" panose="02010609060101010101" pitchFamily="49" charset="-122"/>
                <a:ea typeface="楷体" panose="02010609060101010101" pitchFamily="49" charset="-122"/>
              </a:rPr>
              <a:t>博学、慎思、明辨、笃行</a:t>
            </a:r>
          </a:p>
        </p:txBody>
      </p:sp>
      <p:sp>
        <p:nvSpPr>
          <p:cNvPr id="116" name="图片占位符 115">
            <a:extLst>
              <a:ext uri="{FF2B5EF4-FFF2-40B4-BE49-F238E27FC236}">
                <a16:creationId xmlns:a16="http://schemas.microsoft.com/office/drawing/2014/main" id="{D2CC4584-6629-8047-B3CE-0C9B73D86919}"/>
              </a:ext>
            </a:extLst>
          </p:cNvPr>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dirty="0"/>
          </a:p>
        </p:txBody>
      </p:sp>
      <p:sp>
        <p:nvSpPr>
          <p:cNvPr id="230" name="任意形状 229">
            <a:extLst>
              <a:ext uri="{FF2B5EF4-FFF2-40B4-BE49-F238E27FC236}">
                <a16:creationId xmlns:a16="http://schemas.microsoft.com/office/drawing/2014/main" id="{871B02A7-EF6F-134C-B920-6B76573B7D8C}"/>
              </a:ext>
            </a:extLst>
          </p:cNvPr>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grpSp>
        <p:nvGrpSpPr>
          <p:cNvPr id="8" name="组合 7">
            <a:extLst>
              <a:ext uri="{FF2B5EF4-FFF2-40B4-BE49-F238E27FC236}">
                <a16:creationId xmlns:a16="http://schemas.microsoft.com/office/drawing/2014/main" id="{07207B6F-5F00-43CB-A462-DBD1E40470E2}"/>
              </a:ext>
            </a:extLst>
          </p:cNvPr>
          <p:cNvGrpSpPr/>
          <p:nvPr userDrawn="1"/>
        </p:nvGrpSpPr>
        <p:grpSpPr>
          <a:xfrm>
            <a:off x="817123" y="587730"/>
            <a:ext cx="1837964" cy="465058"/>
            <a:chOff x="802095" y="389320"/>
            <a:chExt cx="1837964" cy="465058"/>
          </a:xfrm>
        </p:grpSpPr>
        <p:pic>
          <p:nvPicPr>
            <p:cNvPr id="5" name="图片 4">
              <a:extLst>
                <a:ext uri="{FF2B5EF4-FFF2-40B4-BE49-F238E27FC236}">
                  <a16:creationId xmlns:a16="http://schemas.microsoft.com/office/drawing/2014/main" id="{405F1DAA-DDA5-478B-8645-51FAA83C9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095" y="389320"/>
              <a:ext cx="465058" cy="465058"/>
            </a:xfrm>
            <a:prstGeom prst="rect">
              <a:avLst/>
            </a:prstGeom>
          </p:spPr>
        </p:pic>
        <p:pic>
          <p:nvPicPr>
            <p:cNvPr id="7" name="图片 6">
              <a:extLst>
                <a:ext uri="{FF2B5EF4-FFF2-40B4-BE49-F238E27FC236}">
                  <a16:creationId xmlns:a16="http://schemas.microsoft.com/office/drawing/2014/main" id="{C988403A-240C-495C-A611-74899D3256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73503" y="415041"/>
              <a:ext cx="1366556" cy="413616"/>
            </a:xfrm>
            <a:prstGeom prst="rect">
              <a:avLst/>
            </a:prstGeom>
          </p:spPr>
        </p:pic>
      </p:grpSp>
    </p:spTree>
    <p:extLst>
      <p:ext uri="{BB962C8B-B14F-4D97-AF65-F5344CB8AC3E}">
        <p14:creationId xmlns:p14="http://schemas.microsoft.com/office/powerpoint/2010/main" val="3192977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sp>
        <p:nvSpPr>
          <p:cNvPr id="138" name="矩形 137">
            <a:extLst>
              <a:ext uri="{FF2B5EF4-FFF2-40B4-BE49-F238E27FC236}">
                <a16:creationId xmlns:a16="http://schemas.microsoft.com/office/drawing/2014/main" id="{FBA3B2CA-1F61-4919-9069-F7704BAF8409}"/>
              </a:ext>
            </a:extLst>
          </p:cNvPr>
          <p:cNvSpPr/>
          <p:nvPr userDrawn="1"/>
        </p:nvSpPr>
        <p:spPr>
          <a:xfrm>
            <a:off x="6782812" y="-271202"/>
            <a:ext cx="7560000" cy="7560000"/>
          </a:xfrm>
          <a:prstGeom prst="rect">
            <a:avLst/>
          </a:prstGeom>
          <a:blipFill dpi="0" rotWithShape="1">
            <a:blip r:embed="rId2">
              <a:alphaModFix amt="2000"/>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nvGrpSpPr>
          <p:cNvPr id="118" name="组合 117">
            <a:extLst>
              <a:ext uri="{FF2B5EF4-FFF2-40B4-BE49-F238E27FC236}">
                <a16:creationId xmlns:a16="http://schemas.microsoft.com/office/drawing/2014/main" id="{ECF749B9-F8D9-1C4A-8D96-0773E692B9D0}"/>
              </a:ext>
            </a:extLst>
          </p:cNvPr>
          <p:cNvGrpSpPr/>
          <p:nvPr userDrawn="1"/>
        </p:nvGrpSpPr>
        <p:grpSpPr>
          <a:xfrm>
            <a:off x="801393" y="1316255"/>
            <a:ext cx="5292872" cy="2471738"/>
            <a:chOff x="6095853" y="1170205"/>
            <a:chExt cx="5292872" cy="2471738"/>
          </a:xfrm>
        </p:grpSpPr>
        <p:sp>
          <p:nvSpPr>
            <p:cNvPr id="119" name="矩形 118">
              <a:extLst>
                <a:ext uri="{FF2B5EF4-FFF2-40B4-BE49-F238E27FC236}">
                  <a16:creationId xmlns:a16="http://schemas.microsoft.com/office/drawing/2014/main" id="{3A0B30CA-B0A2-2D42-A3DC-7F3D5D0CAE9E}"/>
                </a:ext>
              </a:extLst>
            </p:cNvPr>
            <p:cNvSpPr/>
            <p:nvPr/>
          </p:nvSpPr>
          <p:spPr>
            <a:xfrm>
              <a:off x="6096000" y="1170205"/>
              <a:ext cx="5292725" cy="2471737"/>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20" name="矩形 119">
              <a:extLst>
                <a:ext uri="{FF2B5EF4-FFF2-40B4-BE49-F238E27FC236}">
                  <a16:creationId xmlns:a16="http://schemas.microsoft.com/office/drawing/2014/main" id="{8D36C105-2D1B-384C-86AB-EC4225061A72}"/>
                </a:ext>
              </a:extLst>
            </p:cNvPr>
            <p:cNvSpPr/>
            <p:nvPr/>
          </p:nvSpPr>
          <p:spPr>
            <a:xfrm>
              <a:off x="11273206" y="1170205"/>
              <a:ext cx="115519"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1" name="矩形 120">
              <a:extLst>
                <a:ext uri="{FF2B5EF4-FFF2-40B4-BE49-F238E27FC236}">
                  <a16:creationId xmlns:a16="http://schemas.microsoft.com/office/drawing/2014/main" id="{F637EFA4-7B7A-3745-A910-647430A2E8D5}"/>
                </a:ext>
              </a:extLst>
            </p:cNvPr>
            <p:cNvSpPr/>
            <p:nvPr/>
          </p:nvSpPr>
          <p:spPr>
            <a:xfrm>
              <a:off x="11273206" y="3531894"/>
              <a:ext cx="115519"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2" name="矩形 121">
              <a:extLst>
                <a:ext uri="{FF2B5EF4-FFF2-40B4-BE49-F238E27FC236}">
                  <a16:creationId xmlns:a16="http://schemas.microsoft.com/office/drawing/2014/main" id="{2342750C-BAD4-ED4F-9442-478A623CD595}"/>
                </a:ext>
              </a:extLst>
            </p:cNvPr>
            <p:cNvSpPr/>
            <p:nvPr/>
          </p:nvSpPr>
          <p:spPr>
            <a:xfrm>
              <a:off x="6095853" y="1170205"/>
              <a:ext cx="127147"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3" name="矩形 122">
              <a:extLst>
                <a:ext uri="{FF2B5EF4-FFF2-40B4-BE49-F238E27FC236}">
                  <a16:creationId xmlns:a16="http://schemas.microsoft.com/office/drawing/2014/main" id="{66D78101-28A7-4740-8478-A0E0327BDA65}"/>
                </a:ext>
              </a:extLst>
            </p:cNvPr>
            <p:cNvSpPr/>
            <p:nvPr/>
          </p:nvSpPr>
          <p:spPr>
            <a:xfrm>
              <a:off x="6095853" y="3531894"/>
              <a:ext cx="130321"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grpSp>
        <p:nvGrpSpPr>
          <p:cNvPr id="124" name="组合 123">
            <a:extLst>
              <a:ext uri="{FF2B5EF4-FFF2-40B4-BE49-F238E27FC236}">
                <a16:creationId xmlns:a16="http://schemas.microsoft.com/office/drawing/2014/main" id="{DDCDEF17-5111-D14F-A3E8-E9BC5D545CA5}"/>
              </a:ext>
            </a:extLst>
          </p:cNvPr>
          <p:cNvGrpSpPr/>
          <p:nvPr userDrawn="1"/>
        </p:nvGrpSpPr>
        <p:grpSpPr>
          <a:xfrm>
            <a:off x="6095853" y="3786298"/>
            <a:ext cx="5292872" cy="2473432"/>
            <a:chOff x="803128" y="3640248"/>
            <a:chExt cx="5292872" cy="2473432"/>
          </a:xfrm>
        </p:grpSpPr>
        <p:sp>
          <p:nvSpPr>
            <p:cNvPr id="125" name="矩形 124">
              <a:extLst>
                <a:ext uri="{FF2B5EF4-FFF2-40B4-BE49-F238E27FC236}">
                  <a16:creationId xmlns:a16="http://schemas.microsoft.com/office/drawing/2014/main" id="{DC002ABA-29BF-874F-8C83-53E7BADE7F21}"/>
                </a:ext>
              </a:extLst>
            </p:cNvPr>
            <p:cNvSpPr/>
            <p:nvPr/>
          </p:nvSpPr>
          <p:spPr>
            <a:xfrm>
              <a:off x="803275" y="3640248"/>
              <a:ext cx="5292725" cy="2471737"/>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26" name="矩形 125">
              <a:extLst>
                <a:ext uri="{FF2B5EF4-FFF2-40B4-BE49-F238E27FC236}">
                  <a16:creationId xmlns:a16="http://schemas.microsoft.com/office/drawing/2014/main" id="{9351A3C0-C5C0-104B-AFC6-01801B67EA9F}"/>
                </a:ext>
              </a:extLst>
            </p:cNvPr>
            <p:cNvSpPr/>
            <p:nvPr/>
          </p:nvSpPr>
          <p:spPr>
            <a:xfrm>
              <a:off x="5980481" y="3641942"/>
              <a:ext cx="115519"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7" name="矩形 126">
              <a:extLst>
                <a:ext uri="{FF2B5EF4-FFF2-40B4-BE49-F238E27FC236}">
                  <a16:creationId xmlns:a16="http://schemas.microsoft.com/office/drawing/2014/main" id="{3D8B8EB6-D8E1-0741-92DE-31A6801E2AA0}"/>
                </a:ext>
              </a:extLst>
            </p:cNvPr>
            <p:cNvSpPr/>
            <p:nvPr/>
          </p:nvSpPr>
          <p:spPr>
            <a:xfrm>
              <a:off x="5980481" y="6003631"/>
              <a:ext cx="115519"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8" name="矩形 127">
              <a:extLst>
                <a:ext uri="{FF2B5EF4-FFF2-40B4-BE49-F238E27FC236}">
                  <a16:creationId xmlns:a16="http://schemas.microsoft.com/office/drawing/2014/main" id="{AE0CEFC4-B08B-5B44-890E-E9A41F94C1B1}"/>
                </a:ext>
              </a:extLst>
            </p:cNvPr>
            <p:cNvSpPr/>
            <p:nvPr/>
          </p:nvSpPr>
          <p:spPr>
            <a:xfrm>
              <a:off x="803128" y="3641942"/>
              <a:ext cx="127147"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9" name="矩形 128">
              <a:extLst>
                <a:ext uri="{FF2B5EF4-FFF2-40B4-BE49-F238E27FC236}">
                  <a16:creationId xmlns:a16="http://schemas.microsoft.com/office/drawing/2014/main" id="{B2F065A0-B1B1-194F-B2B7-28B96E19AC1E}"/>
                </a:ext>
              </a:extLst>
            </p:cNvPr>
            <p:cNvSpPr/>
            <p:nvPr/>
          </p:nvSpPr>
          <p:spPr>
            <a:xfrm>
              <a:off x="803128" y="6003631"/>
              <a:ext cx="130321"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979424"/>
            <a:ext cx="12192000"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sp>
        <p:nvSpPr>
          <p:cNvPr id="5" name="图片占位符 4">
            <a:extLst>
              <a:ext uri="{FF2B5EF4-FFF2-40B4-BE49-F238E27FC236}">
                <a16:creationId xmlns:a16="http://schemas.microsoft.com/office/drawing/2014/main" id="{A1B7EBCF-458B-D941-BD77-CD52A3179BD4}"/>
              </a:ext>
            </a:extLst>
          </p:cNvPr>
          <p:cNvSpPr>
            <a:spLocks noGrp="1"/>
          </p:cNvSpPr>
          <p:nvPr>
            <p:ph type="pic" sz="quarter" idx="11"/>
          </p:nvPr>
        </p:nvSpPr>
        <p:spPr>
          <a:xfrm>
            <a:off x="930128" y="1423851"/>
            <a:ext cx="5045392" cy="2259121"/>
          </a:xfrm>
          <a:ln>
            <a:solidFill>
              <a:srgbClr val="00418A"/>
            </a:solidFill>
          </a:ln>
        </p:spPr>
        <p:txBody>
          <a:bodyPr/>
          <a:lstStyle/>
          <a:p>
            <a:endParaRPr kumimoji="1" lang="zh-CN" altLang="en-US"/>
          </a:p>
        </p:txBody>
      </p:sp>
      <p:sp>
        <p:nvSpPr>
          <p:cNvPr id="109" name="图片占位符 4">
            <a:extLst>
              <a:ext uri="{FF2B5EF4-FFF2-40B4-BE49-F238E27FC236}">
                <a16:creationId xmlns:a16="http://schemas.microsoft.com/office/drawing/2014/main" id="{646ED865-963F-A84E-9BB0-F69EE074D085}"/>
              </a:ext>
            </a:extLst>
          </p:cNvPr>
          <p:cNvSpPr>
            <a:spLocks noGrp="1"/>
          </p:cNvSpPr>
          <p:nvPr>
            <p:ph type="pic" sz="quarter" idx="12"/>
          </p:nvPr>
        </p:nvSpPr>
        <p:spPr>
          <a:xfrm>
            <a:off x="6224588" y="3897796"/>
            <a:ext cx="5045392" cy="2259121"/>
          </a:xfrm>
          <a:ln>
            <a:solidFill>
              <a:srgbClr val="00418A"/>
            </a:solidFill>
          </a:ln>
        </p:spPr>
        <p:txBody>
          <a:bodyPr/>
          <a:lstStyle/>
          <a:p>
            <a:endParaRPr kumimoji="1" lang="zh-CN" altLang="en-US"/>
          </a:p>
        </p:txBody>
      </p:sp>
      <p:grpSp>
        <p:nvGrpSpPr>
          <p:cNvPr id="112" name="组合 111">
            <a:extLst>
              <a:ext uri="{FF2B5EF4-FFF2-40B4-BE49-F238E27FC236}">
                <a16:creationId xmlns:a16="http://schemas.microsoft.com/office/drawing/2014/main" id="{9DD88724-7C87-894F-93BC-8801B71B6AFF}"/>
              </a:ext>
            </a:extLst>
          </p:cNvPr>
          <p:cNvGrpSpPr/>
          <p:nvPr userDrawn="1"/>
        </p:nvGrpSpPr>
        <p:grpSpPr>
          <a:xfrm>
            <a:off x="2792280" y="4429063"/>
            <a:ext cx="1310061" cy="1186205"/>
            <a:chOff x="5772150" y="157163"/>
            <a:chExt cx="583834" cy="528637"/>
          </a:xfrm>
          <a:solidFill>
            <a:schemeClr val="accent6">
              <a:lumMod val="20000"/>
              <a:lumOff val="80000"/>
            </a:schemeClr>
          </a:solidFill>
        </p:grpSpPr>
        <p:sp>
          <p:nvSpPr>
            <p:cNvPr id="113" name="燕尾形 112">
              <a:extLst>
                <a:ext uri="{FF2B5EF4-FFF2-40B4-BE49-F238E27FC236}">
                  <a16:creationId xmlns:a16="http://schemas.microsoft.com/office/drawing/2014/main" id="{F462BA6D-FF79-874B-B20A-DE2975F6A8E2}"/>
                </a:ext>
              </a:extLst>
            </p:cNvPr>
            <p:cNvSpPr/>
            <p:nvPr/>
          </p:nvSpPr>
          <p:spPr>
            <a:xfrm>
              <a:off x="5772150" y="157163"/>
              <a:ext cx="323850" cy="528637"/>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14" name="燕尾形 113">
              <a:extLst>
                <a:ext uri="{FF2B5EF4-FFF2-40B4-BE49-F238E27FC236}">
                  <a16:creationId xmlns:a16="http://schemas.microsoft.com/office/drawing/2014/main" id="{BD9E6903-D1D1-0742-88AA-2A90851B889C}"/>
                </a:ext>
              </a:extLst>
            </p:cNvPr>
            <p:cNvSpPr/>
            <p:nvPr/>
          </p:nvSpPr>
          <p:spPr>
            <a:xfrm>
              <a:off x="6032134" y="157163"/>
              <a:ext cx="323850" cy="528637"/>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grpSp>
        <p:nvGrpSpPr>
          <p:cNvPr id="115" name="组合 114">
            <a:extLst>
              <a:ext uri="{FF2B5EF4-FFF2-40B4-BE49-F238E27FC236}">
                <a16:creationId xmlns:a16="http://schemas.microsoft.com/office/drawing/2014/main" id="{143F1EA1-65C5-6846-AA2F-C81FCAA6894F}"/>
              </a:ext>
            </a:extLst>
          </p:cNvPr>
          <p:cNvGrpSpPr/>
          <p:nvPr userDrawn="1"/>
        </p:nvGrpSpPr>
        <p:grpSpPr>
          <a:xfrm flipH="1">
            <a:off x="8087334" y="1959020"/>
            <a:ext cx="1310061" cy="1186205"/>
            <a:chOff x="5772150" y="157163"/>
            <a:chExt cx="583834" cy="528637"/>
          </a:xfrm>
          <a:solidFill>
            <a:schemeClr val="accent6">
              <a:lumMod val="20000"/>
              <a:lumOff val="80000"/>
            </a:schemeClr>
          </a:solidFill>
        </p:grpSpPr>
        <p:sp>
          <p:nvSpPr>
            <p:cNvPr id="116" name="燕尾形 115">
              <a:extLst>
                <a:ext uri="{FF2B5EF4-FFF2-40B4-BE49-F238E27FC236}">
                  <a16:creationId xmlns:a16="http://schemas.microsoft.com/office/drawing/2014/main" id="{E9A17B18-DD80-4242-8EF3-77B5CE6BB0C8}"/>
                </a:ext>
              </a:extLst>
            </p:cNvPr>
            <p:cNvSpPr/>
            <p:nvPr/>
          </p:nvSpPr>
          <p:spPr>
            <a:xfrm>
              <a:off x="5772150" y="157163"/>
              <a:ext cx="323850" cy="528637"/>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17" name="燕尾形 116">
              <a:extLst>
                <a:ext uri="{FF2B5EF4-FFF2-40B4-BE49-F238E27FC236}">
                  <a16:creationId xmlns:a16="http://schemas.microsoft.com/office/drawing/2014/main" id="{D4DD6A4D-FFEA-2848-8FDE-AB2FAFA18048}"/>
                </a:ext>
              </a:extLst>
            </p:cNvPr>
            <p:cNvSpPr/>
            <p:nvPr/>
          </p:nvSpPr>
          <p:spPr>
            <a:xfrm>
              <a:off x="6032134" y="157163"/>
              <a:ext cx="323850" cy="528637"/>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sp>
        <p:nvSpPr>
          <p:cNvPr id="12" name="AutoShape 2" descr="https://www.scut.edu.cn/_upload/article/images/93/f1/da8bef494e929b2303b75fcae24a/5239d956-fc69-4d30-bb16-80f5fada82ea.jpg">
            <a:extLst>
              <a:ext uri="{FF2B5EF4-FFF2-40B4-BE49-F238E27FC236}">
                <a16:creationId xmlns:a16="http://schemas.microsoft.com/office/drawing/2014/main" id="{8C316021-2CB2-4A6F-A76C-983BB843FF6D}"/>
              </a:ext>
            </a:extLst>
          </p:cNvPr>
          <p:cNvSpPr>
            <a:spLocks noChangeAspect="1" noChangeArrowheads="1"/>
          </p:cNvSpPr>
          <p:nvPr userDrawn="1"/>
        </p:nvSpPr>
        <p:spPr bwMode="auto">
          <a:xfrm>
            <a:off x="649140" y="3276600"/>
            <a:ext cx="304800" cy="304800"/>
          </a:xfrm>
          <a:prstGeom prst="rect">
            <a:avLst/>
          </a:prstGeom>
          <a:noFill/>
          <a:ln>
            <a:solidFill>
              <a:srgbClr val="00418A"/>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标题 1">
            <a:extLst>
              <a:ext uri="{FF2B5EF4-FFF2-40B4-BE49-F238E27FC236}">
                <a16:creationId xmlns:a16="http://schemas.microsoft.com/office/drawing/2014/main" id="{2AEC9501-30B5-4B09-B359-09F1BD83BE93}"/>
              </a:ext>
            </a:extLst>
          </p:cNvPr>
          <p:cNvSpPr>
            <a:spLocks noGrp="1"/>
          </p:cNvSpPr>
          <p:nvPr>
            <p:ph type="title"/>
          </p:nvPr>
        </p:nvSpPr>
        <p:spPr>
          <a:xfrm>
            <a:off x="901446" y="176211"/>
            <a:ext cx="10342568" cy="663575"/>
          </a:xfrm>
        </p:spPr>
        <p:txBody>
          <a:bodyPr lIns="0">
            <a:normAutofit/>
          </a:bodyPr>
          <a:lstStyle>
            <a:lvl1pPr>
              <a:defRPr sz="3200" b="0">
                <a:solidFill>
                  <a:srgbClr val="00418A"/>
                </a:solidFill>
              </a:defRPr>
            </a:lvl1pPr>
          </a:lstStyle>
          <a:p>
            <a:r>
              <a:rPr lang="zh-CN" altLang="en-US" dirty="0"/>
              <a:t>单击此处编辑母版标题样式</a:t>
            </a:r>
          </a:p>
        </p:txBody>
      </p:sp>
      <p:pic>
        <p:nvPicPr>
          <p:cNvPr id="28" name="图片 27">
            <a:extLst>
              <a:ext uri="{FF2B5EF4-FFF2-40B4-BE49-F238E27FC236}">
                <a16:creationId xmlns:a16="http://schemas.microsoft.com/office/drawing/2014/main" id="{7B6020B1-D526-47A1-A57D-C6A6612152A3}"/>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ackgroundRemoval t="10000" b="90000" l="10000" r="90000">
                        <a14:backgroundMark x1="27500" y1="78250" x2="29500" y2="80250"/>
                        <a14:backgroundMark x1="64667" y1="82750" x2="65167" y2="82000"/>
                        <a14:backgroundMark x1="67833" y1="84250" x2="74000" y2="84250"/>
                      </a14:backgroundRemoval>
                    </a14:imgEffect>
                  </a14:imgLayer>
                </a14:imgProps>
              </a:ext>
              <a:ext uri="{28A0092B-C50C-407E-A947-70E740481C1C}">
                <a14:useLocalDpi xmlns:a14="http://schemas.microsoft.com/office/drawing/2010/main" val="0"/>
              </a:ext>
            </a:extLst>
          </a:blip>
          <a:srcRect l="14163" t="45876" r="21176" b="19603"/>
          <a:stretch/>
        </p:blipFill>
        <p:spPr>
          <a:xfrm>
            <a:off x="82255" y="332769"/>
            <a:ext cx="736896" cy="35045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2691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两张图片">
    <p:spTree>
      <p:nvGrpSpPr>
        <p:cNvPr id="1" name=""/>
        <p:cNvGrpSpPr/>
        <p:nvPr/>
      </p:nvGrpSpPr>
      <p:grpSpPr>
        <a:xfrm>
          <a:off x="0" y="0"/>
          <a:ext cx="0" cy="0"/>
          <a:chOff x="0" y="0"/>
          <a:chExt cx="0" cy="0"/>
        </a:xfrm>
      </p:grpSpPr>
      <p:sp>
        <p:nvSpPr>
          <p:cNvPr id="138" name="矩形 137">
            <a:extLst>
              <a:ext uri="{FF2B5EF4-FFF2-40B4-BE49-F238E27FC236}">
                <a16:creationId xmlns:a16="http://schemas.microsoft.com/office/drawing/2014/main" id="{FBA3B2CA-1F61-4919-9069-F7704BAF8409}"/>
              </a:ext>
            </a:extLst>
          </p:cNvPr>
          <p:cNvSpPr/>
          <p:nvPr userDrawn="1"/>
        </p:nvSpPr>
        <p:spPr>
          <a:xfrm>
            <a:off x="6782812" y="-271202"/>
            <a:ext cx="7560000" cy="7560000"/>
          </a:xfrm>
          <a:prstGeom prst="rect">
            <a:avLst/>
          </a:prstGeom>
          <a:blipFill dpi="0" rotWithShape="1">
            <a:blip r:embed="rId2">
              <a:alphaModFix amt="2000"/>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nvGrpSpPr>
          <p:cNvPr id="118" name="组合 117">
            <a:extLst>
              <a:ext uri="{FF2B5EF4-FFF2-40B4-BE49-F238E27FC236}">
                <a16:creationId xmlns:a16="http://schemas.microsoft.com/office/drawing/2014/main" id="{ECF749B9-F8D9-1C4A-8D96-0773E692B9D0}"/>
              </a:ext>
            </a:extLst>
          </p:cNvPr>
          <p:cNvGrpSpPr/>
          <p:nvPr userDrawn="1"/>
        </p:nvGrpSpPr>
        <p:grpSpPr>
          <a:xfrm>
            <a:off x="6095853" y="1316255"/>
            <a:ext cx="5292872" cy="2471738"/>
            <a:chOff x="6095853" y="1170205"/>
            <a:chExt cx="5292872" cy="2471738"/>
          </a:xfrm>
        </p:grpSpPr>
        <p:sp>
          <p:nvSpPr>
            <p:cNvPr id="119" name="矩形 118">
              <a:extLst>
                <a:ext uri="{FF2B5EF4-FFF2-40B4-BE49-F238E27FC236}">
                  <a16:creationId xmlns:a16="http://schemas.microsoft.com/office/drawing/2014/main" id="{3A0B30CA-B0A2-2D42-A3DC-7F3D5D0CAE9E}"/>
                </a:ext>
              </a:extLst>
            </p:cNvPr>
            <p:cNvSpPr/>
            <p:nvPr/>
          </p:nvSpPr>
          <p:spPr>
            <a:xfrm>
              <a:off x="6096000" y="1170205"/>
              <a:ext cx="5292725" cy="2471737"/>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20" name="矩形 119">
              <a:extLst>
                <a:ext uri="{FF2B5EF4-FFF2-40B4-BE49-F238E27FC236}">
                  <a16:creationId xmlns:a16="http://schemas.microsoft.com/office/drawing/2014/main" id="{8D36C105-2D1B-384C-86AB-EC4225061A72}"/>
                </a:ext>
              </a:extLst>
            </p:cNvPr>
            <p:cNvSpPr/>
            <p:nvPr/>
          </p:nvSpPr>
          <p:spPr>
            <a:xfrm>
              <a:off x="11273206" y="1170205"/>
              <a:ext cx="115519"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1" name="矩形 120">
              <a:extLst>
                <a:ext uri="{FF2B5EF4-FFF2-40B4-BE49-F238E27FC236}">
                  <a16:creationId xmlns:a16="http://schemas.microsoft.com/office/drawing/2014/main" id="{F637EFA4-7B7A-3745-A910-647430A2E8D5}"/>
                </a:ext>
              </a:extLst>
            </p:cNvPr>
            <p:cNvSpPr/>
            <p:nvPr/>
          </p:nvSpPr>
          <p:spPr>
            <a:xfrm>
              <a:off x="11273206" y="3531894"/>
              <a:ext cx="115519"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2" name="矩形 121">
              <a:extLst>
                <a:ext uri="{FF2B5EF4-FFF2-40B4-BE49-F238E27FC236}">
                  <a16:creationId xmlns:a16="http://schemas.microsoft.com/office/drawing/2014/main" id="{2342750C-BAD4-ED4F-9442-478A623CD595}"/>
                </a:ext>
              </a:extLst>
            </p:cNvPr>
            <p:cNvSpPr/>
            <p:nvPr/>
          </p:nvSpPr>
          <p:spPr>
            <a:xfrm>
              <a:off x="6095853" y="1170205"/>
              <a:ext cx="127147"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3" name="矩形 122">
              <a:extLst>
                <a:ext uri="{FF2B5EF4-FFF2-40B4-BE49-F238E27FC236}">
                  <a16:creationId xmlns:a16="http://schemas.microsoft.com/office/drawing/2014/main" id="{66D78101-28A7-4740-8478-A0E0327BDA65}"/>
                </a:ext>
              </a:extLst>
            </p:cNvPr>
            <p:cNvSpPr/>
            <p:nvPr/>
          </p:nvSpPr>
          <p:spPr>
            <a:xfrm>
              <a:off x="6095853" y="3531894"/>
              <a:ext cx="130321"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grpSp>
        <p:nvGrpSpPr>
          <p:cNvPr id="124" name="组合 123">
            <a:extLst>
              <a:ext uri="{FF2B5EF4-FFF2-40B4-BE49-F238E27FC236}">
                <a16:creationId xmlns:a16="http://schemas.microsoft.com/office/drawing/2014/main" id="{DDCDEF17-5111-D14F-A3E8-E9BC5D545CA5}"/>
              </a:ext>
            </a:extLst>
          </p:cNvPr>
          <p:cNvGrpSpPr/>
          <p:nvPr userDrawn="1"/>
        </p:nvGrpSpPr>
        <p:grpSpPr>
          <a:xfrm>
            <a:off x="803128" y="3786298"/>
            <a:ext cx="5292872" cy="2473432"/>
            <a:chOff x="803128" y="3640248"/>
            <a:chExt cx="5292872" cy="2473432"/>
          </a:xfrm>
        </p:grpSpPr>
        <p:sp>
          <p:nvSpPr>
            <p:cNvPr id="125" name="矩形 124">
              <a:extLst>
                <a:ext uri="{FF2B5EF4-FFF2-40B4-BE49-F238E27FC236}">
                  <a16:creationId xmlns:a16="http://schemas.microsoft.com/office/drawing/2014/main" id="{DC002ABA-29BF-874F-8C83-53E7BADE7F21}"/>
                </a:ext>
              </a:extLst>
            </p:cNvPr>
            <p:cNvSpPr/>
            <p:nvPr/>
          </p:nvSpPr>
          <p:spPr>
            <a:xfrm>
              <a:off x="803275" y="3640248"/>
              <a:ext cx="5292725" cy="2471737"/>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26" name="矩形 125">
              <a:extLst>
                <a:ext uri="{FF2B5EF4-FFF2-40B4-BE49-F238E27FC236}">
                  <a16:creationId xmlns:a16="http://schemas.microsoft.com/office/drawing/2014/main" id="{9351A3C0-C5C0-104B-AFC6-01801B67EA9F}"/>
                </a:ext>
              </a:extLst>
            </p:cNvPr>
            <p:cNvSpPr/>
            <p:nvPr/>
          </p:nvSpPr>
          <p:spPr>
            <a:xfrm>
              <a:off x="5980481" y="3641942"/>
              <a:ext cx="115519"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7" name="矩形 126">
              <a:extLst>
                <a:ext uri="{FF2B5EF4-FFF2-40B4-BE49-F238E27FC236}">
                  <a16:creationId xmlns:a16="http://schemas.microsoft.com/office/drawing/2014/main" id="{3D8B8EB6-D8E1-0741-92DE-31A6801E2AA0}"/>
                </a:ext>
              </a:extLst>
            </p:cNvPr>
            <p:cNvSpPr/>
            <p:nvPr/>
          </p:nvSpPr>
          <p:spPr>
            <a:xfrm>
              <a:off x="5980481" y="6003631"/>
              <a:ext cx="115519"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8" name="矩形 127">
              <a:extLst>
                <a:ext uri="{FF2B5EF4-FFF2-40B4-BE49-F238E27FC236}">
                  <a16:creationId xmlns:a16="http://schemas.microsoft.com/office/drawing/2014/main" id="{AE0CEFC4-B08B-5B44-890E-E9A41F94C1B1}"/>
                </a:ext>
              </a:extLst>
            </p:cNvPr>
            <p:cNvSpPr/>
            <p:nvPr/>
          </p:nvSpPr>
          <p:spPr>
            <a:xfrm>
              <a:off x="803128" y="3641942"/>
              <a:ext cx="127147"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9" name="矩形 128">
              <a:extLst>
                <a:ext uri="{FF2B5EF4-FFF2-40B4-BE49-F238E27FC236}">
                  <a16:creationId xmlns:a16="http://schemas.microsoft.com/office/drawing/2014/main" id="{B2F065A0-B1B1-194F-B2B7-28B96E19AC1E}"/>
                </a:ext>
              </a:extLst>
            </p:cNvPr>
            <p:cNvSpPr/>
            <p:nvPr/>
          </p:nvSpPr>
          <p:spPr>
            <a:xfrm>
              <a:off x="803128" y="6003631"/>
              <a:ext cx="130321" cy="110049"/>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979424"/>
            <a:ext cx="12192000"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sp>
        <p:nvSpPr>
          <p:cNvPr id="5" name="图片占位符 4">
            <a:extLst>
              <a:ext uri="{FF2B5EF4-FFF2-40B4-BE49-F238E27FC236}">
                <a16:creationId xmlns:a16="http://schemas.microsoft.com/office/drawing/2014/main" id="{A1B7EBCF-458B-D941-BD77-CD52A3179BD4}"/>
              </a:ext>
            </a:extLst>
          </p:cNvPr>
          <p:cNvSpPr>
            <a:spLocks noGrp="1"/>
          </p:cNvSpPr>
          <p:nvPr>
            <p:ph type="pic" sz="quarter" idx="11"/>
          </p:nvPr>
        </p:nvSpPr>
        <p:spPr>
          <a:xfrm>
            <a:off x="6224588" y="1423851"/>
            <a:ext cx="5045392" cy="2259121"/>
          </a:xfrm>
          <a:ln>
            <a:solidFill>
              <a:srgbClr val="00418A"/>
            </a:solidFill>
          </a:ln>
        </p:spPr>
        <p:txBody>
          <a:bodyPr/>
          <a:lstStyle/>
          <a:p>
            <a:endParaRPr kumimoji="1" lang="zh-CN" altLang="en-US"/>
          </a:p>
        </p:txBody>
      </p:sp>
      <p:sp>
        <p:nvSpPr>
          <p:cNvPr id="109" name="图片占位符 4">
            <a:extLst>
              <a:ext uri="{FF2B5EF4-FFF2-40B4-BE49-F238E27FC236}">
                <a16:creationId xmlns:a16="http://schemas.microsoft.com/office/drawing/2014/main" id="{646ED865-963F-A84E-9BB0-F69EE074D085}"/>
              </a:ext>
            </a:extLst>
          </p:cNvPr>
          <p:cNvSpPr>
            <a:spLocks noGrp="1"/>
          </p:cNvSpPr>
          <p:nvPr>
            <p:ph type="pic" sz="quarter" idx="12"/>
          </p:nvPr>
        </p:nvSpPr>
        <p:spPr>
          <a:xfrm>
            <a:off x="931863" y="3897796"/>
            <a:ext cx="5045392" cy="2259121"/>
          </a:xfrm>
          <a:ln>
            <a:solidFill>
              <a:srgbClr val="00418A"/>
            </a:solidFill>
          </a:ln>
        </p:spPr>
        <p:txBody>
          <a:bodyPr/>
          <a:lstStyle/>
          <a:p>
            <a:endParaRPr kumimoji="1" lang="zh-CN" altLang="en-US"/>
          </a:p>
        </p:txBody>
      </p:sp>
      <p:grpSp>
        <p:nvGrpSpPr>
          <p:cNvPr id="112" name="组合 111">
            <a:extLst>
              <a:ext uri="{FF2B5EF4-FFF2-40B4-BE49-F238E27FC236}">
                <a16:creationId xmlns:a16="http://schemas.microsoft.com/office/drawing/2014/main" id="{9DD88724-7C87-894F-93BC-8801B71B6AFF}"/>
              </a:ext>
            </a:extLst>
          </p:cNvPr>
          <p:cNvGrpSpPr/>
          <p:nvPr userDrawn="1"/>
        </p:nvGrpSpPr>
        <p:grpSpPr>
          <a:xfrm>
            <a:off x="2792280" y="1955776"/>
            <a:ext cx="1310061" cy="1186205"/>
            <a:chOff x="5772150" y="157163"/>
            <a:chExt cx="583834" cy="528637"/>
          </a:xfrm>
          <a:solidFill>
            <a:schemeClr val="accent6">
              <a:lumMod val="20000"/>
              <a:lumOff val="80000"/>
            </a:schemeClr>
          </a:solidFill>
        </p:grpSpPr>
        <p:sp>
          <p:nvSpPr>
            <p:cNvPr id="113" name="燕尾形 112">
              <a:extLst>
                <a:ext uri="{FF2B5EF4-FFF2-40B4-BE49-F238E27FC236}">
                  <a16:creationId xmlns:a16="http://schemas.microsoft.com/office/drawing/2014/main" id="{F462BA6D-FF79-874B-B20A-DE2975F6A8E2}"/>
                </a:ext>
              </a:extLst>
            </p:cNvPr>
            <p:cNvSpPr/>
            <p:nvPr/>
          </p:nvSpPr>
          <p:spPr>
            <a:xfrm>
              <a:off x="5772150" y="157163"/>
              <a:ext cx="323850" cy="528637"/>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14" name="燕尾形 113">
              <a:extLst>
                <a:ext uri="{FF2B5EF4-FFF2-40B4-BE49-F238E27FC236}">
                  <a16:creationId xmlns:a16="http://schemas.microsoft.com/office/drawing/2014/main" id="{BD9E6903-D1D1-0742-88AA-2A90851B889C}"/>
                </a:ext>
              </a:extLst>
            </p:cNvPr>
            <p:cNvSpPr/>
            <p:nvPr/>
          </p:nvSpPr>
          <p:spPr>
            <a:xfrm>
              <a:off x="6032134" y="157163"/>
              <a:ext cx="323850" cy="528637"/>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grpSp>
        <p:nvGrpSpPr>
          <p:cNvPr id="115" name="组合 114">
            <a:extLst>
              <a:ext uri="{FF2B5EF4-FFF2-40B4-BE49-F238E27FC236}">
                <a16:creationId xmlns:a16="http://schemas.microsoft.com/office/drawing/2014/main" id="{143F1EA1-65C5-6846-AA2F-C81FCAA6894F}"/>
              </a:ext>
            </a:extLst>
          </p:cNvPr>
          <p:cNvGrpSpPr/>
          <p:nvPr userDrawn="1"/>
        </p:nvGrpSpPr>
        <p:grpSpPr>
          <a:xfrm flipH="1">
            <a:off x="8087334" y="4580124"/>
            <a:ext cx="1310061" cy="1186205"/>
            <a:chOff x="5772150" y="157163"/>
            <a:chExt cx="583834" cy="528637"/>
          </a:xfrm>
          <a:solidFill>
            <a:schemeClr val="accent6">
              <a:lumMod val="20000"/>
              <a:lumOff val="80000"/>
            </a:schemeClr>
          </a:solidFill>
        </p:grpSpPr>
        <p:sp>
          <p:nvSpPr>
            <p:cNvPr id="116" name="燕尾形 115">
              <a:extLst>
                <a:ext uri="{FF2B5EF4-FFF2-40B4-BE49-F238E27FC236}">
                  <a16:creationId xmlns:a16="http://schemas.microsoft.com/office/drawing/2014/main" id="{E9A17B18-DD80-4242-8EF3-77B5CE6BB0C8}"/>
                </a:ext>
              </a:extLst>
            </p:cNvPr>
            <p:cNvSpPr/>
            <p:nvPr/>
          </p:nvSpPr>
          <p:spPr>
            <a:xfrm>
              <a:off x="5772150" y="157163"/>
              <a:ext cx="323850" cy="528637"/>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17" name="燕尾形 116">
              <a:extLst>
                <a:ext uri="{FF2B5EF4-FFF2-40B4-BE49-F238E27FC236}">
                  <a16:creationId xmlns:a16="http://schemas.microsoft.com/office/drawing/2014/main" id="{D4DD6A4D-FFEA-2848-8FDE-AB2FAFA18048}"/>
                </a:ext>
              </a:extLst>
            </p:cNvPr>
            <p:cNvSpPr/>
            <p:nvPr/>
          </p:nvSpPr>
          <p:spPr>
            <a:xfrm>
              <a:off x="6032134" y="157163"/>
              <a:ext cx="323850" cy="528637"/>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sp>
        <p:nvSpPr>
          <p:cNvPr id="12" name="AutoShape 2" descr="https://www.scut.edu.cn/_upload/article/images/93/f1/da8bef494e929b2303b75fcae24a/5239d956-fc69-4d30-bb16-80f5fada82ea.jpg">
            <a:extLst>
              <a:ext uri="{FF2B5EF4-FFF2-40B4-BE49-F238E27FC236}">
                <a16:creationId xmlns:a16="http://schemas.microsoft.com/office/drawing/2014/main" id="{8C316021-2CB2-4A6F-A76C-983BB843FF6D}"/>
              </a:ext>
            </a:extLst>
          </p:cNvPr>
          <p:cNvSpPr>
            <a:spLocks noChangeAspect="1" noChangeArrowheads="1"/>
          </p:cNvSpPr>
          <p:nvPr userDrawn="1"/>
        </p:nvSpPr>
        <p:spPr bwMode="auto">
          <a:xfrm>
            <a:off x="5943600" y="3276600"/>
            <a:ext cx="304800" cy="304800"/>
          </a:xfrm>
          <a:prstGeom prst="rect">
            <a:avLst/>
          </a:prstGeom>
          <a:noFill/>
          <a:ln>
            <a:solidFill>
              <a:srgbClr val="00418A"/>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标题 1">
            <a:extLst>
              <a:ext uri="{FF2B5EF4-FFF2-40B4-BE49-F238E27FC236}">
                <a16:creationId xmlns:a16="http://schemas.microsoft.com/office/drawing/2014/main" id="{FC2FE8A2-85DE-4E64-8138-4B84E180E07D}"/>
              </a:ext>
            </a:extLst>
          </p:cNvPr>
          <p:cNvSpPr>
            <a:spLocks noGrp="1"/>
          </p:cNvSpPr>
          <p:nvPr>
            <p:ph type="title"/>
          </p:nvPr>
        </p:nvSpPr>
        <p:spPr>
          <a:xfrm>
            <a:off x="901446" y="176211"/>
            <a:ext cx="10342568" cy="663575"/>
          </a:xfrm>
        </p:spPr>
        <p:txBody>
          <a:bodyPr lIns="0">
            <a:normAutofit/>
          </a:bodyPr>
          <a:lstStyle>
            <a:lvl1pPr>
              <a:defRPr sz="3200" b="0">
                <a:solidFill>
                  <a:srgbClr val="00418A"/>
                </a:solidFill>
              </a:defRPr>
            </a:lvl1pPr>
          </a:lstStyle>
          <a:p>
            <a:r>
              <a:rPr lang="zh-CN" altLang="en-US" dirty="0"/>
              <a:t>单击此处编辑母版标题样式</a:t>
            </a:r>
          </a:p>
        </p:txBody>
      </p:sp>
      <p:pic>
        <p:nvPicPr>
          <p:cNvPr id="28" name="图片 27">
            <a:extLst>
              <a:ext uri="{FF2B5EF4-FFF2-40B4-BE49-F238E27FC236}">
                <a16:creationId xmlns:a16="http://schemas.microsoft.com/office/drawing/2014/main" id="{B38E9C05-A03A-4D46-BF21-713E3B81F0C4}"/>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ackgroundRemoval t="10000" b="90000" l="10000" r="90000">
                        <a14:backgroundMark x1="27500" y1="78250" x2="29500" y2="80250"/>
                        <a14:backgroundMark x1="64667" y1="82750" x2="65167" y2="82000"/>
                        <a14:backgroundMark x1="67833" y1="84250" x2="74000" y2="84250"/>
                      </a14:backgroundRemoval>
                    </a14:imgEffect>
                  </a14:imgLayer>
                </a14:imgProps>
              </a:ext>
              <a:ext uri="{28A0092B-C50C-407E-A947-70E740481C1C}">
                <a14:useLocalDpi xmlns:a14="http://schemas.microsoft.com/office/drawing/2010/main" val="0"/>
              </a:ext>
            </a:extLst>
          </a:blip>
          <a:srcRect l="14163" t="45876" r="21176" b="19603"/>
          <a:stretch/>
        </p:blipFill>
        <p:spPr>
          <a:xfrm>
            <a:off x="82255" y="332769"/>
            <a:ext cx="736896" cy="35045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752376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114" name="椭圆 113">
            <a:extLst>
              <a:ext uri="{FF2B5EF4-FFF2-40B4-BE49-F238E27FC236}">
                <a16:creationId xmlns:a16="http://schemas.microsoft.com/office/drawing/2014/main" id="{C9A17E54-0F0D-6D4C-AA24-3BE97F9C2995}"/>
              </a:ext>
            </a:extLst>
          </p:cNvPr>
          <p:cNvSpPr/>
          <p:nvPr userDrawn="1"/>
        </p:nvSpPr>
        <p:spPr>
          <a:xfrm>
            <a:off x="1223474" y="1332347"/>
            <a:ext cx="2586526" cy="2586526"/>
          </a:xfrm>
          <a:prstGeom prst="ellipse">
            <a:avLst/>
          </a:prstGeom>
          <a:noFill/>
          <a:ln cmpd="thickThin">
            <a:solidFill>
              <a:srgbClr val="00418A"/>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7" name="图片占位符 116">
            <a:extLst>
              <a:ext uri="{FF2B5EF4-FFF2-40B4-BE49-F238E27FC236}">
                <a16:creationId xmlns:a16="http://schemas.microsoft.com/office/drawing/2014/main" id="{FA2D7BE4-379A-4340-9DA9-D43E5F7B4335}"/>
              </a:ext>
            </a:extLst>
          </p:cNvPr>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5" name="椭圆 114">
            <a:extLst>
              <a:ext uri="{FF2B5EF4-FFF2-40B4-BE49-F238E27FC236}">
                <a16:creationId xmlns:a16="http://schemas.microsoft.com/office/drawing/2014/main" id="{2E6C1A05-46E5-F148-8F86-103EA55901FF}"/>
              </a:ext>
            </a:extLst>
          </p:cNvPr>
          <p:cNvSpPr/>
          <p:nvPr userDrawn="1"/>
        </p:nvSpPr>
        <p:spPr>
          <a:xfrm>
            <a:off x="4802737" y="1332347"/>
            <a:ext cx="2586526" cy="2586526"/>
          </a:xfrm>
          <a:prstGeom prst="ellipse">
            <a:avLst/>
          </a:prstGeom>
          <a:noFill/>
          <a:ln cmpd="thickThin">
            <a:solidFill>
              <a:srgbClr val="00418A"/>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6" name="图片占位符 115">
            <a:extLst>
              <a:ext uri="{FF2B5EF4-FFF2-40B4-BE49-F238E27FC236}">
                <a16:creationId xmlns:a16="http://schemas.microsoft.com/office/drawing/2014/main" id="{97314E3E-0055-1B48-B521-8B104B77FEDA}"/>
              </a:ext>
            </a:extLst>
          </p:cNvPr>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8" name="椭圆 117">
            <a:extLst>
              <a:ext uri="{FF2B5EF4-FFF2-40B4-BE49-F238E27FC236}">
                <a16:creationId xmlns:a16="http://schemas.microsoft.com/office/drawing/2014/main" id="{E1A2B6CF-EA41-0F4C-8A7B-44E9FDA5774D}"/>
              </a:ext>
            </a:extLst>
          </p:cNvPr>
          <p:cNvSpPr/>
          <p:nvPr userDrawn="1"/>
        </p:nvSpPr>
        <p:spPr>
          <a:xfrm>
            <a:off x="8382000" y="1332347"/>
            <a:ext cx="2586526" cy="2586526"/>
          </a:xfrm>
          <a:prstGeom prst="ellipse">
            <a:avLst/>
          </a:prstGeom>
          <a:noFill/>
          <a:ln cmpd="thickThin">
            <a:solidFill>
              <a:srgbClr val="00418A"/>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9" name="图片占位符 118">
            <a:extLst>
              <a:ext uri="{FF2B5EF4-FFF2-40B4-BE49-F238E27FC236}">
                <a16:creationId xmlns:a16="http://schemas.microsoft.com/office/drawing/2014/main" id="{D9DF212B-77E7-C844-B13F-9BA0BF590F0E}"/>
              </a:ext>
            </a:extLst>
          </p:cNvPr>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cxnSp>
        <p:nvCxnSpPr>
          <p:cNvPr id="113" name="直线连接符 3">
            <a:extLst>
              <a:ext uri="{FF2B5EF4-FFF2-40B4-BE49-F238E27FC236}">
                <a16:creationId xmlns:a16="http://schemas.microsoft.com/office/drawing/2014/main" id="{92DF1203-8E07-4C6E-BDAA-50DE85497A7F}"/>
              </a:ext>
            </a:extLst>
          </p:cNvPr>
          <p:cNvCxnSpPr/>
          <p:nvPr userDrawn="1"/>
        </p:nvCxnSpPr>
        <p:spPr>
          <a:xfrm>
            <a:off x="0" y="979424"/>
            <a:ext cx="12192000"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sp>
        <p:nvSpPr>
          <p:cNvPr id="121" name="矩形 120">
            <a:extLst>
              <a:ext uri="{FF2B5EF4-FFF2-40B4-BE49-F238E27FC236}">
                <a16:creationId xmlns:a16="http://schemas.microsoft.com/office/drawing/2014/main" id="{D1DF4917-5A61-49CA-8E2E-84258DC4522E}"/>
              </a:ext>
            </a:extLst>
          </p:cNvPr>
          <p:cNvSpPr/>
          <p:nvPr userDrawn="1"/>
        </p:nvSpPr>
        <p:spPr>
          <a:xfrm>
            <a:off x="6782812" y="-271202"/>
            <a:ext cx="7560000" cy="7560000"/>
          </a:xfrm>
          <a:prstGeom prst="rect">
            <a:avLst/>
          </a:prstGeom>
          <a:blipFill dpi="0" rotWithShape="1">
            <a:blip r:embed="rId2">
              <a:alphaModFix amt="2000"/>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2" name="标题 1">
            <a:extLst>
              <a:ext uri="{FF2B5EF4-FFF2-40B4-BE49-F238E27FC236}">
                <a16:creationId xmlns:a16="http://schemas.microsoft.com/office/drawing/2014/main" id="{8F04C85C-A2DA-474A-BBDB-5B2F3C42A437}"/>
              </a:ext>
            </a:extLst>
          </p:cNvPr>
          <p:cNvSpPr>
            <a:spLocks noGrp="1"/>
          </p:cNvSpPr>
          <p:nvPr>
            <p:ph type="title"/>
          </p:nvPr>
        </p:nvSpPr>
        <p:spPr>
          <a:xfrm>
            <a:off x="901446" y="176211"/>
            <a:ext cx="10342568" cy="663575"/>
          </a:xfrm>
        </p:spPr>
        <p:txBody>
          <a:bodyPr lIns="0">
            <a:normAutofit/>
          </a:bodyPr>
          <a:lstStyle>
            <a:lvl1pPr>
              <a:defRPr sz="3200" b="0">
                <a:solidFill>
                  <a:srgbClr val="00418A"/>
                </a:solidFill>
              </a:defRPr>
            </a:lvl1pPr>
          </a:lstStyle>
          <a:p>
            <a:r>
              <a:rPr lang="zh-CN" altLang="en-US" dirty="0"/>
              <a:t>单击此处编辑母版标题样式</a:t>
            </a:r>
          </a:p>
        </p:txBody>
      </p:sp>
      <p:pic>
        <p:nvPicPr>
          <p:cNvPr id="13" name="图片 12">
            <a:extLst>
              <a:ext uri="{FF2B5EF4-FFF2-40B4-BE49-F238E27FC236}">
                <a16:creationId xmlns:a16="http://schemas.microsoft.com/office/drawing/2014/main" id="{787ED68B-D973-4A16-8963-71463D304BB9}"/>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ackgroundRemoval t="10000" b="90000" l="10000" r="90000">
                        <a14:backgroundMark x1="27500" y1="78250" x2="29500" y2="80250"/>
                        <a14:backgroundMark x1="64667" y1="82750" x2="65167" y2="82000"/>
                        <a14:backgroundMark x1="67833" y1="84250" x2="74000" y2="84250"/>
                      </a14:backgroundRemoval>
                    </a14:imgEffect>
                  </a14:imgLayer>
                </a14:imgProps>
              </a:ext>
              <a:ext uri="{28A0092B-C50C-407E-A947-70E740481C1C}">
                <a14:useLocalDpi xmlns:a14="http://schemas.microsoft.com/office/drawing/2010/main" val="0"/>
              </a:ext>
            </a:extLst>
          </a:blip>
          <a:srcRect l="14163" t="45876" r="21176" b="19603"/>
          <a:stretch/>
        </p:blipFill>
        <p:spPr>
          <a:xfrm>
            <a:off x="82255" y="332769"/>
            <a:ext cx="736896" cy="35045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682592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113" name="图片占位符 4">
            <a:extLst>
              <a:ext uri="{FF2B5EF4-FFF2-40B4-BE49-F238E27FC236}">
                <a16:creationId xmlns:a16="http://schemas.microsoft.com/office/drawing/2014/main" id="{14FAC167-4F4A-D74C-B4CE-4F421659CDD7}"/>
              </a:ext>
            </a:extLst>
          </p:cNvPr>
          <p:cNvSpPr>
            <a:spLocks noGrp="1"/>
          </p:cNvSpPr>
          <p:nvPr>
            <p:ph type="pic" sz="quarter" idx="10"/>
          </p:nvPr>
        </p:nvSpPr>
        <p:spPr>
          <a:xfrm>
            <a:off x="803275" y="1255713"/>
            <a:ext cx="3344863" cy="3084512"/>
          </a:xfrm>
        </p:spPr>
        <p:txBody>
          <a:bodyPr/>
          <a:lstStyle/>
          <a:p>
            <a:endParaRPr kumimoji="1" lang="zh-CN" altLang="en-US" dirty="0"/>
          </a:p>
        </p:txBody>
      </p:sp>
      <p:sp>
        <p:nvSpPr>
          <p:cNvPr id="120" name="图片占位符 4">
            <a:extLst>
              <a:ext uri="{FF2B5EF4-FFF2-40B4-BE49-F238E27FC236}">
                <a16:creationId xmlns:a16="http://schemas.microsoft.com/office/drawing/2014/main" id="{EC96D504-0202-914E-A43A-56D6A3A512B7}"/>
              </a:ext>
            </a:extLst>
          </p:cNvPr>
          <p:cNvSpPr>
            <a:spLocks noGrp="1"/>
          </p:cNvSpPr>
          <p:nvPr>
            <p:ph type="pic" sz="quarter" idx="11"/>
          </p:nvPr>
        </p:nvSpPr>
        <p:spPr>
          <a:xfrm>
            <a:off x="4423568" y="1255713"/>
            <a:ext cx="3344863" cy="3084512"/>
          </a:xfrm>
        </p:spPr>
        <p:txBody>
          <a:bodyPr/>
          <a:lstStyle/>
          <a:p>
            <a:endParaRPr kumimoji="1" lang="zh-CN" altLang="en-US" dirty="0"/>
          </a:p>
        </p:txBody>
      </p:sp>
      <p:sp>
        <p:nvSpPr>
          <p:cNvPr id="121" name="图片占位符 4">
            <a:extLst>
              <a:ext uri="{FF2B5EF4-FFF2-40B4-BE49-F238E27FC236}">
                <a16:creationId xmlns:a16="http://schemas.microsoft.com/office/drawing/2014/main" id="{F2B52F4A-3B44-2C4B-A3B7-C07D1AED4C29}"/>
              </a:ext>
            </a:extLst>
          </p:cNvPr>
          <p:cNvSpPr>
            <a:spLocks noGrp="1"/>
          </p:cNvSpPr>
          <p:nvPr>
            <p:ph type="pic" sz="quarter" idx="12"/>
          </p:nvPr>
        </p:nvSpPr>
        <p:spPr>
          <a:xfrm>
            <a:off x="8043861" y="1255713"/>
            <a:ext cx="3344863" cy="3084512"/>
          </a:xfrm>
        </p:spPr>
        <p:txBody>
          <a:bodyPr/>
          <a:lstStyle/>
          <a:p>
            <a:endParaRPr kumimoji="1" lang="zh-CN" altLang="en-US" dirty="0"/>
          </a:p>
        </p:txBody>
      </p:sp>
      <p:cxnSp>
        <p:nvCxnSpPr>
          <p:cNvPr id="111" name="直线连接符 3">
            <a:extLst>
              <a:ext uri="{FF2B5EF4-FFF2-40B4-BE49-F238E27FC236}">
                <a16:creationId xmlns:a16="http://schemas.microsoft.com/office/drawing/2014/main" id="{4C5B7B8D-29F4-4C1C-94C5-C368E67BD4E2}"/>
              </a:ext>
            </a:extLst>
          </p:cNvPr>
          <p:cNvCxnSpPr/>
          <p:nvPr userDrawn="1"/>
        </p:nvCxnSpPr>
        <p:spPr>
          <a:xfrm>
            <a:off x="0" y="979424"/>
            <a:ext cx="12192000"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CEB0E22E-AEDC-4044-BBD3-E4F2680D7292}"/>
              </a:ext>
            </a:extLst>
          </p:cNvPr>
          <p:cNvSpPr/>
          <p:nvPr userDrawn="1"/>
        </p:nvSpPr>
        <p:spPr>
          <a:xfrm>
            <a:off x="6782812" y="-271202"/>
            <a:ext cx="7560000" cy="7560000"/>
          </a:xfrm>
          <a:prstGeom prst="rect">
            <a:avLst/>
          </a:prstGeom>
          <a:blipFill dpi="0" rotWithShape="1">
            <a:blip r:embed="rId2">
              <a:alphaModFix amt="2000"/>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9" name="标题 1">
            <a:extLst>
              <a:ext uri="{FF2B5EF4-FFF2-40B4-BE49-F238E27FC236}">
                <a16:creationId xmlns:a16="http://schemas.microsoft.com/office/drawing/2014/main" id="{B588C604-0EAC-4278-A7EE-A13781E77E92}"/>
              </a:ext>
            </a:extLst>
          </p:cNvPr>
          <p:cNvSpPr>
            <a:spLocks noGrp="1"/>
          </p:cNvSpPr>
          <p:nvPr>
            <p:ph type="title"/>
          </p:nvPr>
        </p:nvSpPr>
        <p:spPr>
          <a:xfrm>
            <a:off x="901446" y="176211"/>
            <a:ext cx="10342568" cy="663575"/>
          </a:xfrm>
        </p:spPr>
        <p:txBody>
          <a:bodyPr lIns="0">
            <a:normAutofit/>
          </a:bodyPr>
          <a:lstStyle>
            <a:lvl1pPr>
              <a:defRPr sz="3200" b="0">
                <a:solidFill>
                  <a:srgbClr val="00418A"/>
                </a:solidFill>
              </a:defRPr>
            </a:lvl1pPr>
          </a:lstStyle>
          <a:p>
            <a:r>
              <a:rPr lang="zh-CN" altLang="en-US" dirty="0"/>
              <a:t>单击此处编辑母版标题样式</a:t>
            </a:r>
          </a:p>
        </p:txBody>
      </p:sp>
      <p:pic>
        <p:nvPicPr>
          <p:cNvPr id="10" name="图片 9">
            <a:extLst>
              <a:ext uri="{FF2B5EF4-FFF2-40B4-BE49-F238E27FC236}">
                <a16:creationId xmlns:a16="http://schemas.microsoft.com/office/drawing/2014/main" id="{D869C3F5-1888-462F-89DC-A0BFF00A7842}"/>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ackgroundRemoval t="10000" b="90000" l="10000" r="90000">
                        <a14:backgroundMark x1="27500" y1="78250" x2="29500" y2="80250"/>
                        <a14:backgroundMark x1="64667" y1="82750" x2="65167" y2="82000"/>
                        <a14:backgroundMark x1="67833" y1="84250" x2="74000" y2="84250"/>
                      </a14:backgroundRemoval>
                    </a14:imgEffect>
                  </a14:imgLayer>
                </a14:imgProps>
              </a:ext>
              <a:ext uri="{28A0092B-C50C-407E-A947-70E740481C1C}">
                <a14:useLocalDpi xmlns:a14="http://schemas.microsoft.com/office/drawing/2010/main" val="0"/>
              </a:ext>
            </a:extLst>
          </a:blip>
          <a:srcRect l="14163" t="45876" r="21176" b="19603"/>
          <a:stretch/>
        </p:blipFill>
        <p:spPr>
          <a:xfrm>
            <a:off x="82255" y="332769"/>
            <a:ext cx="736896" cy="35045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491780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D60D9CCC-13D9-4F4C-B38F-041958673C66}"/>
              </a:ext>
            </a:extLst>
          </p:cNvPr>
          <p:cNvSpPr/>
          <p:nvPr userDrawn="1"/>
        </p:nvSpPr>
        <p:spPr>
          <a:xfrm>
            <a:off x="6782812" y="-271202"/>
            <a:ext cx="7560000" cy="7560000"/>
          </a:xfrm>
          <a:prstGeom prst="rect">
            <a:avLst/>
          </a:prstGeom>
          <a:blipFill dpi="0" rotWithShape="1">
            <a:blip r:embed="rId2">
              <a:alphaModFix amt="2000"/>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nvGrpSpPr>
          <p:cNvPr id="111" name="组合 110">
            <a:extLst>
              <a:ext uri="{FF2B5EF4-FFF2-40B4-BE49-F238E27FC236}">
                <a16:creationId xmlns:a16="http://schemas.microsoft.com/office/drawing/2014/main" id="{1FB63BBC-3013-674E-ACA8-D123C9DA71E1}"/>
              </a:ext>
            </a:extLst>
          </p:cNvPr>
          <p:cNvGrpSpPr/>
          <p:nvPr userDrawn="1"/>
        </p:nvGrpSpPr>
        <p:grpSpPr>
          <a:xfrm flipH="1">
            <a:off x="5208336" y="4040440"/>
            <a:ext cx="804808" cy="2020022"/>
            <a:chOff x="803275" y="1324069"/>
            <a:chExt cx="804808" cy="2020022"/>
          </a:xfrm>
        </p:grpSpPr>
        <p:sp>
          <p:nvSpPr>
            <p:cNvPr id="112" name="矩形 111">
              <a:extLst>
                <a:ext uri="{FF2B5EF4-FFF2-40B4-BE49-F238E27FC236}">
                  <a16:creationId xmlns:a16="http://schemas.microsoft.com/office/drawing/2014/main" id="{78D6C1B3-6A82-714C-B855-8929CD6F9435}"/>
                </a:ext>
              </a:extLst>
            </p:cNvPr>
            <p:cNvSpPr/>
            <p:nvPr/>
          </p:nvSpPr>
          <p:spPr>
            <a:xfrm>
              <a:off x="803275" y="1324069"/>
              <a:ext cx="804808" cy="2020022"/>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13" name="直线连接符 112">
              <a:extLst>
                <a:ext uri="{FF2B5EF4-FFF2-40B4-BE49-F238E27FC236}">
                  <a16:creationId xmlns:a16="http://schemas.microsoft.com/office/drawing/2014/main" id="{894BEC06-40FB-1C47-8E0C-818C826385CA}"/>
                </a:ext>
              </a:extLst>
            </p:cNvPr>
            <p:cNvCxnSpPr/>
            <p:nvPr/>
          </p:nvCxnSpPr>
          <p:spPr>
            <a:xfrm>
              <a:off x="806746" y="1375471"/>
              <a:ext cx="684965"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8C7C1231-6045-C943-8FC3-A52AB90D9EE1}"/>
                </a:ext>
              </a:extLst>
            </p:cNvPr>
            <p:cNvCxnSpPr/>
            <p:nvPr/>
          </p:nvCxnSpPr>
          <p:spPr>
            <a:xfrm>
              <a:off x="806746" y="3293388"/>
              <a:ext cx="684965"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51C50869-AAD2-6F4B-9D83-47A805A0A512}"/>
                </a:ext>
              </a:extLst>
            </p:cNvPr>
            <p:cNvCxnSpPr/>
            <p:nvPr/>
          </p:nvCxnSpPr>
          <p:spPr>
            <a:xfrm>
              <a:off x="857416" y="1324069"/>
              <a:ext cx="0" cy="2020022"/>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grpSp>
      <p:grpSp>
        <p:nvGrpSpPr>
          <p:cNvPr id="119" name="组合 118">
            <a:extLst>
              <a:ext uri="{FF2B5EF4-FFF2-40B4-BE49-F238E27FC236}">
                <a16:creationId xmlns:a16="http://schemas.microsoft.com/office/drawing/2014/main" id="{D2485D20-E02F-544A-BB3C-9954D9F404C5}"/>
              </a:ext>
            </a:extLst>
          </p:cNvPr>
          <p:cNvGrpSpPr/>
          <p:nvPr userDrawn="1"/>
        </p:nvGrpSpPr>
        <p:grpSpPr>
          <a:xfrm flipH="1">
            <a:off x="10599834" y="4040440"/>
            <a:ext cx="804808" cy="2020022"/>
            <a:chOff x="803275" y="1324069"/>
            <a:chExt cx="804808" cy="2020022"/>
          </a:xfrm>
        </p:grpSpPr>
        <p:sp>
          <p:nvSpPr>
            <p:cNvPr id="120" name="矩形 119">
              <a:extLst>
                <a:ext uri="{FF2B5EF4-FFF2-40B4-BE49-F238E27FC236}">
                  <a16:creationId xmlns:a16="http://schemas.microsoft.com/office/drawing/2014/main" id="{E3232733-C9F1-B84A-B9E8-CD54FE3AD602}"/>
                </a:ext>
              </a:extLst>
            </p:cNvPr>
            <p:cNvSpPr/>
            <p:nvPr/>
          </p:nvSpPr>
          <p:spPr>
            <a:xfrm>
              <a:off x="803275" y="1324069"/>
              <a:ext cx="804808" cy="2020022"/>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1" name="直线连接符 120">
              <a:extLst>
                <a:ext uri="{FF2B5EF4-FFF2-40B4-BE49-F238E27FC236}">
                  <a16:creationId xmlns:a16="http://schemas.microsoft.com/office/drawing/2014/main" id="{DB339222-F27D-6B4A-BBBE-DEE2C12A2B31}"/>
                </a:ext>
              </a:extLst>
            </p:cNvPr>
            <p:cNvCxnSpPr/>
            <p:nvPr/>
          </p:nvCxnSpPr>
          <p:spPr>
            <a:xfrm>
              <a:off x="806746" y="1375471"/>
              <a:ext cx="684965"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22" name="直线连接符 121">
              <a:extLst>
                <a:ext uri="{FF2B5EF4-FFF2-40B4-BE49-F238E27FC236}">
                  <a16:creationId xmlns:a16="http://schemas.microsoft.com/office/drawing/2014/main" id="{9EF27BC3-1F31-3A43-8334-0F1D85497EBD}"/>
                </a:ext>
              </a:extLst>
            </p:cNvPr>
            <p:cNvCxnSpPr/>
            <p:nvPr/>
          </p:nvCxnSpPr>
          <p:spPr>
            <a:xfrm>
              <a:off x="806746" y="3293388"/>
              <a:ext cx="684965"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23" name="直线连接符 122">
              <a:extLst>
                <a:ext uri="{FF2B5EF4-FFF2-40B4-BE49-F238E27FC236}">
                  <a16:creationId xmlns:a16="http://schemas.microsoft.com/office/drawing/2014/main" id="{3D8B6E42-D641-D645-A8E1-87CADB206743}"/>
                </a:ext>
              </a:extLst>
            </p:cNvPr>
            <p:cNvCxnSpPr/>
            <p:nvPr/>
          </p:nvCxnSpPr>
          <p:spPr>
            <a:xfrm>
              <a:off x="857416" y="1324069"/>
              <a:ext cx="0" cy="2020022"/>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7DE52E92-1F42-D34B-8002-344620F4AD1D}"/>
              </a:ext>
            </a:extLst>
          </p:cNvPr>
          <p:cNvGrpSpPr/>
          <p:nvPr userDrawn="1"/>
        </p:nvGrpSpPr>
        <p:grpSpPr>
          <a:xfrm>
            <a:off x="6187279" y="1324069"/>
            <a:ext cx="804808" cy="2020022"/>
            <a:chOff x="803275" y="1324069"/>
            <a:chExt cx="804808" cy="2020022"/>
          </a:xfrm>
        </p:grpSpPr>
        <p:sp>
          <p:nvSpPr>
            <p:cNvPr id="125" name="矩形 124">
              <a:extLst>
                <a:ext uri="{FF2B5EF4-FFF2-40B4-BE49-F238E27FC236}">
                  <a16:creationId xmlns:a16="http://schemas.microsoft.com/office/drawing/2014/main" id="{C6DD9B41-5FF9-0042-BD59-7309498477FB}"/>
                </a:ext>
              </a:extLst>
            </p:cNvPr>
            <p:cNvSpPr/>
            <p:nvPr/>
          </p:nvSpPr>
          <p:spPr>
            <a:xfrm>
              <a:off x="803275" y="1324069"/>
              <a:ext cx="804808" cy="2020022"/>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6" name="直线连接符 125">
              <a:extLst>
                <a:ext uri="{FF2B5EF4-FFF2-40B4-BE49-F238E27FC236}">
                  <a16:creationId xmlns:a16="http://schemas.microsoft.com/office/drawing/2014/main" id="{E544495A-7894-5145-AB79-526A131C42C4}"/>
                </a:ext>
              </a:extLst>
            </p:cNvPr>
            <p:cNvCxnSpPr/>
            <p:nvPr/>
          </p:nvCxnSpPr>
          <p:spPr>
            <a:xfrm>
              <a:off x="806746" y="1375471"/>
              <a:ext cx="684965"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27" name="直线连接符 126">
              <a:extLst>
                <a:ext uri="{FF2B5EF4-FFF2-40B4-BE49-F238E27FC236}">
                  <a16:creationId xmlns:a16="http://schemas.microsoft.com/office/drawing/2014/main" id="{2D5BE325-6E0F-A842-AB78-DA8B21F5F402}"/>
                </a:ext>
              </a:extLst>
            </p:cNvPr>
            <p:cNvCxnSpPr/>
            <p:nvPr/>
          </p:nvCxnSpPr>
          <p:spPr>
            <a:xfrm>
              <a:off x="806746" y="3293388"/>
              <a:ext cx="684965"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28" name="直线连接符 127">
              <a:extLst>
                <a:ext uri="{FF2B5EF4-FFF2-40B4-BE49-F238E27FC236}">
                  <a16:creationId xmlns:a16="http://schemas.microsoft.com/office/drawing/2014/main" id="{213C2436-D71E-D448-9ACC-726B6CB83F8C}"/>
                </a:ext>
              </a:extLst>
            </p:cNvPr>
            <p:cNvCxnSpPr/>
            <p:nvPr/>
          </p:nvCxnSpPr>
          <p:spPr>
            <a:xfrm>
              <a:off x="857416" y="1324069"/>
              <a:ext cx="0" cy="2020022"/>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5875CFF7-D0E2-E942-866A-EE99334FFF80}"/>
              </a:ext>
            </a:extLst>
          </p:cNvPr>
          <p:cNvGrpSpPr/>
          <p:nvPr userDrawn="1"/>
        </p:nvGrpSpPr>
        <p:grpSpPr>
          <a:xfrm>
            <a:off x="795392" y="1324069"/>
            <a:ext cx="804808" cy="2020022"/>
            <a:chOff x="803275" y="1324069"/>
            <a:chExt cx="804808" cy="2020022"/>
          </a:xfrm>
        </p:grpSpPr>
        <p:sp>
          <p:nvSpPr>
            <p:cNvPr id="130" name="矩形 129">
              <a:extLst>
                <a:ext uri="{FF2B5EF4-FFF2-40B4-BE49-F238E27FC236}">
                  <a16:creationId xmlns:a16="http://schemas.microsoft.com/office/drawing/2014/main" id="{3E9B8B57-51EB-ED4D-B692-DF960AFAB065}"/>
                </a:ext>
              </a:extLst>
            </p:cNvPr>
            <p:cNvSpPr/>
            <p:nvPr/>
          </p:nvSpPr>
          <p:spPr>
            <a:xfrm>
              <a:off x="803275" y="1324069"/>
              <a:ext cx="804808" cy="2020022"/>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31" name="直线连接符 130">
              <a:extLst>
                <a:ext uri="{FF2B5EF4-FFF2-40B4-BE49-F238E27FC236}">
                  <a16:creationId xmlns:a16="http://schemas.microsoft.com/office/drawing/2014/main" id="{A85C7C4B-C306-6943-BEB2-DECA1AD8E8B8}"/>
                </a:ext>
              </a:extLst>
            </p:cNvPr>
            <p:cNvCxnSpPr/>
            <p:nvPr/>
          </p:nvCxnSpPr>
          <p:spPr>
            <a:xfrm>
              <a:off x="806746" y="1375471"/>
              <a:ext cx="684965"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32" name="直线连接符 131">
              <a:extLst>
                <a:ext uri="{FF2B5EF4-FFF2-40B4-BE49-F238E27FC236}">
                  <a16:creationId xmlns:a16="http://schemas.microsoft.com/office/drawing/2014/main" id="{95AA23B1-27E2-F149-9148-B04C53BA77DC}"/>
                </a:ext>
              </a:extLst>
            </p:cNvPr>
            <p:cNvCxnSpPr/>
            <p:nvPr/>
          </p:nvCxnSpPr>
          <p:spPr>
            <a:xfrm>
              <a:off x="806746" y="3293388"/>
              <a:ext cx="684965"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33" name="直线连接符 132">
              <a:extLst>
                <a:ext uri="{FF2B5EF4-FFF2-40B4-BE49-F238E27FC236}">
                  <a16:creationId xmlns:a16="http://schemas.microsoft.com/office/drawing/2014/main" id="{905E7B71-A0BD-814A-BE3B-F06763196D9D}"/>
                </a:ext>
              </a:extLst>
            </p:cNvPr>
            <p:cNvCxnSpPr/>
            <p:nvPr/>
          </p:nvCxnSpPr>
          <p:spPr>
            <a:xfrm>
              <a:off x="857416" y="1324069"/>
              <a:ext cx="0" cy="2020022"/>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grpSp>
      <p:sp>
        <p:nvSpPr>
          <p:cNvPr id="6" name="图片占位符 5">
            <a:extLst>
              <a:ext uri="{FF2B5EF4-FFF2-40B4-BE49-F238E27FC236}">
                <a16:creationId xmlns:a16="http://schemas.microsoft.com/office/drawing/2014/main" id="{C432B0D4-0E13-9343-8959-A80D6C2B8D5D}"/>
              </a:ext>
            </a:extLst>
          </p:cNvPr>
          <p:cNvSpPr>
            <a:spLocks noGrp="1"/>
          </p:cNvSpPr>
          <p:nvPr>
            <p:ph type="pic" sz="quarter" idx="10"/>
          </p:nvPr>
        </p:nvSpPr>
        <p:spPr>
          <a:xfrm>
            <a:off x="1424066" y="1160463"/>
            <a:ext cx="4557008" cy="2347235"/>
          </a:xfrm>
        </p:spPr>
        <p:txBody>
          <a:bodyPr/>
          <a:lstStyle/>
          <a:p>
            <a:endParaRPr kumimoji="1" lang="zh-CN" altLang="en-US"/>
          </a:p>
        </p:txBody>
      </p:sp>
      <p:sp>
        <p:nvSpPr>
          <p:cNvPr id="114" name="图片占位符 5">
            <a:extLst>
              <a:ext uri="{FF2B5EF4-FFF2-40B4-BE49-F238E27FC236}">
                <a16:creationId xmlns:a16="http://schemas.microsoft.com/office/drawing/2014/main" id="{1E8770B6-D141-8D46-8D83-CCAA9D5CFB50}"/>
              </a:ext>
            </a:extLst>
          </p:cNvPr>
          <p:cNvSpPr>
            <a:spLocks noGrp="1"/>
          </p:cNvSpPr>
          <p:nvPr>
            <p:ph type="pic" sz="quarter" idx="11"/>
          </p:nvPr>
        </p:nvSpPr>
        <p:spPr>
          <a:xfrm>
            <a:off x="6831717" y="1160463"/>
            <a:ext cx="4557008" cy="2347235"/>
          </a:xfrm>
        </p:spPr>
        <p:txBody>
          <a:bodyPr/>
          <a:lstStyle/>
          <a:p>
            <a:endParaRPr kumimoji="1" lang="zh-CN" altLang="en-US"/>
          </a:p>
        </p:txBody>
      </p:sp>
      <p:sp>
        <p:nvSpPr>
          <p:cNvPr id="115" name="图片占位符 5">
            <a:extLst>
              <a:ext uri="{FF2B5EF4-FFF2-40B4-BE49-F238E27FC236}">
                <a16:creationId xmlns:a16="http://schemas.microsoft.com/office/drawing/2014/main" id="{EA787B3B-BBA3-3346-8252-CB0D6C330843}"/>
              </a:ext>
            </a:extLst>
          </p:cNvPr>
          <p:cNvSpPr>
            <a:spLocks noGrp="1"/>
          </p:cNvSpPr>
          <p:nvPr>
            <p:ph type="pic" sz="quarter" idx="12"/>
          </p:nvPr>
        </p:nvSpPr>
        <p:spPr>
          <a:xfrm>
            <a:off x="810621" y="3890053"/>
            <a:ext cx="4557008" cy="2347235"/>
          </a:xfrm>
        </p:spPr>
        <p:txBody>
          <a:bodyPr/>
          <a:lstStyle/>
          <a:p>
            <a:endParaRPr kumimoji="1" lang="zh-CN" altLang="en-US"/>
          </a:p>
        </p:txBody>
      </p:sp>
      <p:sp>
        <p:nvSpPr>
          <p:cNvPr id="116" name="图片占位符 5">
            <a:extLst>
              <a:ext uri="{FF2B5EF4-FFF2-40B4-BE49-F238E27FC236}">
                <a16:creationId xmlns:a16="http://schemas.microsoft.com/office/drawing/2014/main" id="{71E68498-8DB9-F14E-8E0A-B202AFC8B05D}"/>
              </a:ext>
            </a:extLst>
          </p:cNvPr>
          <p:cNvSpPr>
            <a:spLocks noGrp="1"/>
          </p:cNvSpPr>
          <p:nvPr>
            <p:ph type="pic" sz="quarter" idx="13"/>
          </p:nvPr>
        </p:nvSpPr>
        <p:spPr>
          <a:xfrm>
            <a:off x="6218272" y="3890053"/>
            <a:ext cx="4557008" cy="2347235"/>
          </a:xfrm>
        </p:spPr>
        <p:txBody>
          <a:bodyPr/>
          <a:lstStyle/>
          <a:p>
            <a:endParaRPr kumimoji="1" lang="zh-CN" altLang="en-US"/>
          </a:p>
        </p:txBody>
      </p:sp>
      <p:cxnSp>
        <p:nvCxnSpPr>
          <p:cNvPr id="135" name="直线连接符 3">
            <a:extLst>
              <a:ext uri="{FF2B5EF4-FFF2-40B4-BE49-F238E27FC236}">
                <a16:creationId xmlns:a16="http://schemas.microsoft.com/office/drawing/2014/main" id="{855341B7-64A8-4AD4-8F12-FB55ADA2D677}"/>
              </a:ext>
            </a:extLst>
          </p:cNvPr>
          <p:cNvCxnSpPr/>
          <p:nvPr userDrawn="1"/>
        </p:nvCxnSpPr>
        <p:spPr>
          <a:xfrm>
            <a:off x="0" y="979424"/>
            <a:ext cx="12192000"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sp>
        <p:nvSpPr>
          <p:cNvPr id="30" name="标题 1">
            <a:extLst>
              <a:ext uri="{FF2B5EF4-FFF2-40B4-BE49-F238E27FC236}">
                <a16:creationId xmlns:a16="http://schemas.microsoft.com/office/drawing/2014/main" id="{783411ED-6236-43B7-8F71-BFB59223FAE1}"/>
              </a:ext>
            </a:extLst>
          </p:cNvPr>
          <p:cNvSpPr>
            <a:spLocks noGrp="1"/>
          </p:cNvSpPr>
          <p:nvPr>
            <p:ph type="title"/>
          </p:nvPr>
        </p:nvSpPr>
        <p:spPr>
          <a:xfrm>
            <a:off x="901446" y="176211"/>
            <a:ext cx="10342568" cy="663575"/>
          </a:xfrm>
        </p:spPr>
        <p:txBody>
          <a:bodyPr lIns="0">
            <a:normAutofit/>
          </a:bodyPr>
          <a:lstStyle>
            <a:lvl1pPr>
              <a:defRPr sz="3200" b="0">
                <a:solidFill>
                  <a:srgbClr val="00418A"/>
                </a:solidFill>
              </a:defRPr>
            </a:lvl1pPr>
          </a:lstStyle>
          <a:p>
            <a:r>
              <a:rPr lang="zh-CN" altLang="en-US" dirty="0"/>
              <a:t>单击此处编辑母版标题样式</a:t>
            </a:r>
          </a:p>
        </p:txBody>
      </p:sp>
      <p:pic>
        <p:nvPicPr>
          <p:cNvPr id="31" name="图片 30">
            <a:extLst>
              <a:ext uri="{FF2B5EF4-FFF2-40B4-BE49-F238E27FC236}">
                <a16:creationId xmlns:a16="http://schemas.microsoft.com/office/drawing/2014/main" id="{66FF1317-4C02-4FCD-818C-7079542B5C5B}"/>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ackgroundRemoval t="10000" b="90000" l="10000" r="90000">
                        <a14:backgroundMark x1="27500" y1="78250" x2="29500" y2="80250"/>
                        <a14:backgroundMark x1="64667" y1="82750" x2="65167" y2="82000"/>
                        <a14:backgroundMark x1="67833" y1="84250" x2="74000" y2="84250"/>
                      </a14:backgroundRemoval>
                    </a14:imgEffect>
                  </a14:imgLayer>
                </a14:imgProps>
              </a:ext>
              <a:ext uri="{28A0092B-C50C-407E-A947-70E740481C1C}">
                <a14:useLocalDpi xmlns:a14="http://schemas.microsoft.com/office/drawing/2010/main" val="0"/>
              </a:ext>
            </a:extLst>
          </a:blip>
          <a:srcRect l="14163" t="45876" r="21176" b="19603"/>
          <a:stretch/>
        </p:blipFill>
        <p:spPr>
          <a:xfrm>
            <a:off x="82255" y="332769"/>
            <a:ext cx="736896" cy="35045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348915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E47CB6-0B60-4938-B1C6-A57C485A4350}"/>
              </a:ext>
            </a:extLst>
          </p:cNvPr>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t>2019/6/1</a:t>
            </a:fld>
            <a:endParaRPr lang="zh-CN" altLang="en-US"/>
          </a:p>
        </p:txBody>
      </p:sp>
      <p:sp>
        <p:nvSpPr>
          <p:cNvPr id="3" name="页脚占位符 2">
            <a:extLst>
              <a:ext uri="{FF2B5EF4-FFF2-40B4-BE49-F238E27FC236}">
                <a16:creationId xmlns:a16="http://schemas.microsoft.com/office/drawing/2014/main" id="{BE76D4F4-75D7-453C-9536-3BDEB35A1C82}"/>
              </a:ext>
            </a:extLst>
          </p:cNvPr>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0324726-48AA-42C3-A6FE-76CC86451F07}"/>
              </a:ext>
            </a:extLst>
          </p:cNvPr>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Tree>
    <p:extLst>
      <p:ext uri="{BB962C8B-B14F-4D97-AF65-F5344CB8AC3E}">
        <p14:creationId xmlns:p14="http://schemas.microsoft.com/office/powerpoint/2010/main" val="1423780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386" y="53904"/>
            <a:ext cx="8341115" cy="593078"/>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52386" y="6438971"/>
            <a:ext cx="1286164" cy="365125"/>
          </a:xfrm>
        </p:spPr>
        <p:txBody>
          <a:bodyPr/>
          <a:lstStyle/>
          <a:p>
            <a:fld id="{0FCE1358-2480-4B71-8D2B-221E63D8C0BD}" type="datetime1">
              <a:rPr lang="zh-CN" altLang="en-US" smtClean="0"/>
              <a:t>2019/6/1</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cxnSp>
        <p:nvCxnSpPr>
          <p:cNvPr id="8" name="直接连接符 7"/>
          <p:cNvCxnSpPr/>
          <p:nvPr userDrawn="1"/>
        </p:nvCxnSpPr>
        <p:spPr>
          <a:xfrm>
            <a:off x="0" y="658580"/>
            <a:ext cx="12192000" cy="0"/>
          </a:xfrm>
          <a:prstGeom prst="line">
            <a:avLst/>
          </a:prstGeom>
          <a:ln w="28575">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8814" y="45278"/>
            <a:ext cx="2524105" cy="567826"/>
          </a:xfrm>
          <a:prstGeom prst="rect">
            <a:avLst/>
          </a:prstGeom>
        </p:spPr>
      </p:pic>
      <p:sp>
        <p:nvSpPr>
          <p:cNvPr id="9" name="文本框 8">
            <a:extLst>
              <a:ext uri="{FF2B5EF4-FFF2-40B4-BE49-F238E27FC236}">
                <a16:creationId xmlns:a16="http://schemas.microsoft.com/office/drawing/2014/main" id="{88BAD898-7EA1-49A9-B218-FD96BC72B719}"/>
              </a:ext>
            </a:extLst>
          </p:cNvPr>
          <p:cNvSpPr txBox="1"/>
          <p:nvPr userDrawn="1"/>
        </p:nvSpPr>
        <p:spPr>
          <a:xfrm>
            <a:off x="9855200" y="6148530"/>
            <a:ext cx="2284414" cy="646331"/>
          </a:xfrm>
          <a:prstGeom prst="rect">
            <a:avLst/>
          </a:prstGeom>
          <a:noFill/>
          <a:ln w="12700" cmpd="sng">
            <a:solidFill>
              <a:schemeClr val="tx1"/>
            </a:solidFill>
          </a:ln>
        </p:spPr>
        <p:txBody>
          <a:bodyPr wrap="square" rtlCol="0">
            <a:spAutoFit/>
          </a:bodyPr>
          <a:lstStyle/>
          <a:p>
            <a:pPr algn="r"/>
            <a:r>
              <a:rPr lang="zh-CN" altLang="en-US" sz="1800" dirty="0">
                <a:latin typeface="+mn-ea"/>
              </a:rPr>
              <a:t>本页为</a:t>
            </a:r>
            <a:r>
              <a:rPr lang="en-US" altLang="zh-CN" sz="1800" dirty="0">
                <a:latin typeface="+mn-ea"/>
              </a:rPr>
              <a:t>	</a:t>
            </a:r>
            <a:r>
              <a:rPr lang="zh-CN" altLang="en-US" sz="1800" dirty="0">
                <a:latin typeface="+mn-ea"/>
              </a:rPr>
              <a:t>第</a:t>
            </a:r>
            <a:r>
              <a:rPr lang="zh-CN" altLang="en-US" sz="1800" u="sng" dirty="0">
                <a:latin typeface="+mn-ea"/>
              </a:rPr>
              <a:t> </a:t>
            </a:r>
            <a:r>
              <a:rPr lang="en-US" altLang="zh-CN" sz="1800" u="sng" dirty="0">
                <a:latin typeface="+mn-ea"/>
              </a:rPr>
              <a:t>   </a:t>
            </a:r>
            <a:fld id="{C9D59A99-2CAE-4C0A-947A-71D21670F546}" type="slidenum">
              <a:rPr lang="zh-CN" altLang="en-US" sz="1800" u="sng" smtClean="0">
                <a:latin typeface="+mn-ea"/>
              </a:rPr>
              <a:t>‹#›</a:t>
            </a:fld>
            <a:r>
              <a:rPr lang="en-US" altLang="zh-CN" sz="1800" u="sng" dirty="0">
                <a:latin typeface="+mn-ea"/>
              </a:rPr>
              <a:t>	</a:t>
            </a:r>
            <a:r>
              <a:rPr lang="zh-CN" altLang="en-US" sz="1800" dirty="0">
                <a:latin typeface="+mn-ea"/>
              </a:rPr>
              <a:t>页</a:t>
            </a:r>
            <a:endParaRPr lang="en-US" altLang="zh-CN" dirty="0">
              <a:latin typeface="+mn-ea"/>
            </a:endParaRPr>
          </a:p>
          <a:p>
            <a:pPr algn="r"/>
            <a:r>
              <a:rPr lang="zh-CN" altLang="en-US" sz="1800" dirty="0">
                <a:latin typeface="+mn-ea"/>
              </a:rPr>
              <a:t>论文</a:t>
            </a:r>
            <a:r>
              <a:rPr lang="en-US" altLang="zh-CN" sz="1800" dirty="0">
                <a:latin typeface="+mn-ea"/>
              </a:rPr>
              <a:t>	</a:t>
            </a:r>
            <a:r>
              <a:rPr lang="zh-CN" altLang="en-US" sz="1800" dirty="0">
                <a:latin typeface="+mn-ea"/>
              </a:rPr>
              <a:t>第</a:t>
            </a:r>
            <a:r>
              <a:rPr lang="en-US" altLang="zh-CN" sz="1800" u="sng" dirty="0">
                <a:latin typeface="+mn-ea"/>
              </a:rPr>
              <a:t>          	</a:t>
            </a:r>
            <a:r>
              <a:rPr lang="zh-CN" altLang="en-US" sz="1800" dirty="0">
                <a:latin typeface="+mn-ea"/>
              </a:rPr>
              <a:t>页</a:t>
            </a:r>
            <a:endParaRPr lang="zh-CN" altLang="en-US" dirty="0">
              <a:latin typeface="+mn-ea"/>
            </a:endParaRPr>
          </a:p>
        </p:txBody>
      </p:sp>
      <p:sp>
        <p:nvSpPr>
          <p:cNvPr id="11" name="内容占位符 2">
            <a:extLst>
              <a:ext uri="{FF2B5EF4-FFF2-40B4-BE49-F238E27FC236}">
                <a16:creationId xmlns:a16="http://schemas.microsoft.com/office/drawing/2014/main" id="{A5CE8DB1-4F3F-4710-8B6E-6ED2688C3D92}"/>
              </a:ext>
            </a:extLst>
          </p:cNvPr>
          <p:cNvSpPr>
            <a:spLocks noGrp="1"/>
          </p:cNvSpPr>
          <p:nvPr>
            <p:ph idx="1"/>
          </p:nvPr>
        </p:nvSpPr>
        <p:spPr>
          <a:xfrm>
            <a:off x="52385" y="775855"/>
            <a:ext cx="12060533" cy="5663110"/>
          </a:xfrm>
        </p:spPr>
        <p:txBody>
          <a:bodyPr/>
          <a:lstStyle>
            <a:lvl1pPr>
              <a:defRPr>
                <a:latin typeface="宋体" panose="02010600030101010101" pitchFamily="2" charset="-122"/>
                <a:ea typeface="宋体" panose="02010600030101010101" pitchFamily="2" charset="-122"/>
              </a:defRPr>
            </a:lvl1pPr>
            <a:lvl2pPr>
              <a:defRPr>
                <a:latin typeface="宋体" panose="02010600030101010101" pitchFamily="2" charset="-122"/>
                <a:ea typeface="宋体" panose="02010600030101010101" pitchFamily="2" charset="-122"/>
              </a:defRPr>
            </a:lvl2pPr>
            <a:lvl3pPr>
              <a:defRPr>
                <a:latin typeface="宋体" panose="02010600030101010101" pitchFamily="2" charset="-122"/>
                <a:ea typeface="宋体" panose="02010600030101010101" pitchFamily="2" charset="-122"/>
              </a:defRPr>
            </a:lvl3pPr>
            <a:lvl4pPr>
              <a:defRPr>
                <a:latin typeface="宋体" panose="02010600030101010101" pitchFamily="2" charset="-122"/>
                <a:ea typeface="宋体" panose="02010600030101010101" pitchFamily="2" charset="-122"/>
              </a:defRPr>
            </a:lvl4pPr>
            <a:lvl5pPr>
              <a:defRPr>
                <a:latin typeface="宋体" panose="02010600030101010101" pitchFamily="2" charset="-122"/>
                <a:ea typeface="宋体" panose="02010600030101010101"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2" name="内容占位符 2">
            <a:extLst>
              <a:ext uri="{FF2B5EF4-FFF2-40B4-BE49-F238E27FC236}">
                <a16:creationId xmlns:a16="http://schemas.microsoft.com/office/drawing/2014/main" id="{349366A8-8B17-405C-94E1-140D080648CE}"/>
              </a:ext>
            </a:extLst>
          </p:cNvPr>
          <p:cNvSpPr>
            <a:spLocks noGrp="1"/>
          </p:cNvSpPr>
          <p:nvPr>
            <p:ph idx="12"/>
          </p:nvPr>
        </p:nvSpPr>
        <p:spPr>
          <a:xfrm>
            <a:off x="11141365" y="6452625"/>
            <a:ext cx="714300" cy="301878"/>
          </a:xfrm>
        </p:spPr>
        <p:txBody>
          <a:bodyPr>
            <a:normAutofit/>
          </a:bodyPr>
          <a:lstStyle>
            <a:lvl1pPr marL="0" indent="0">
              <a:buNone/>
              <a:defRPr sz="1800"/>
            </a:lvl1pPr>
          </a:lstStyle>
          <a:p>
            <a:pPr lvl="0"/>
            <a:endParaRPr lang="zh-CN" altLang="en-US" dirty="0"/>
          </a:p>
        </p:txBody>
      </p:sp>
    </p:spTree>
    <p:extLst>
      <p:ext uri="{BB962C8B-B14F-4D97-AF65-F5344CB8AC3E}">
        <p14:creationId xmlns:p14="http://schemas.microsoft.com/office/powerpoint/2010/main" val="178058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83713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21234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E59F07B-2EE5-4611-982D-3978137236BF}"/>
              </a:ext>
            </a:extLst>
          </p:cNvPr>
          <p:cNvSpPr/>
          <p:nvPr userDrawn="1"/>
        </p:nvSpPr>
        <p:spPr>
          <a:xfrm>
            <a:off x="6782812" y="-271202"/>
            <a:ext cx="7560000" cy="7560000"/>
          </a:xfrm>
          <a:prstGeom prst="rect">
            <a:avLst/>
          </a:prstGeom>
          <a:blipFill dpi="0" rotWithShape="1">
            <a:blip r:embed="rId2">
              <a:alphaModFix amt="2000"/>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55" name="页脚占位符 54">
            <a:extLst>
              <a:ext uri="{FF2B5EF4-FFF2-40B4-BE49-F238E27FC236}">
                <a16:creationId xmlns:a16="http://schemas.microsoft.com/office/drawing/2014/main" id="{00D9AA84-6FD8-884C-A4D5-33B8FD85969F}"/>
              </a:ext>
            </a:extLst>
          </p:cNvPr>
          <p:cNvSpPr>
            <a:spLocks noGrp="1"/>
          </p:cNvSpPr>
          <p:nvPr>
            <p:ph type="ftr" sz="quarter" idx="18"/>
          </p:nvPr>
        </p:nvSpPr>
        <p:spPr>
          <a:xfrm>
            <a:off x="4038600" y="6235700"/>
            <a:ext cx="4114800" cy="365125"/>
          </a:xfrm>
          <a:prstGeom prst="rect">
            <a:avLst/>
          </a:prstGeom>
        </p:spPr>
        <p:txBody>
          <a:bodyPr/>
          <a:lstStyle/>
          <a:p>
            <a:endParaRPr lang="zh-CN" altLang="en-US"/>
          </a:p>
        </p:txBody>
      </p:sp>
      <p:sp>
        <p:nvSpPr>
          <p:cNvPr id="8" name="矩形 7">
            <a:extLst>
              <a:ext uri="{FF2B5EF4-FFF2-40B4-BE49-F238E27FC236}">
                <a16:creationId xmlns:a16="http://schemas.microsoft.com/office/drawing/2014/main" id="{BD0AF157-135E-5B48-83D7-67D478F83CDC}"/>
              </a:ext>
            </a:extLst>
          </p:cNvPr>
          <p:cNvSpPr/>
          <p:nvPr userDrawn="1"/>
        </p:nvSpPr>
        <p:spPr>
          <a:xfrm>
            <a:off x="-12646" y="0"/>
            <a:ext cx="177972" cy="6858000"/>
          </a:xfrm>
          <a:prstGeom prst="rect">
            <a:avLst/>
          </a:prstGeom>
          <a:solidFill>
            <a:srgbClr val="004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图片占位符 8">
            <a:extLst>
              <a:ext uri="{FF2B5EF4-FFF2-40B4-BE49-F238E27FC236}">
                <a16:creationId xmlns:a16="http://schemas.microsoft.com/office/drawing/2014/main" id="{B99CD373-9A19-B145-9F82-758C4568C29A}"/>
              </a:ext>
            </a:extLst>
          </p:cNvPr>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a:extLst>
              <a:ext uri="{FF2B5EF4-FFF2-40B4-BE49-F238E27FC236}">
                <a16:creationId xmlns:a16="http://schemas.microsoft.com/office/drawing/2014/main" id="{9CD7EF8E-C973-F549-8D89-2BDFF14D89D4}"/>
              </a:ext>
            </a:extLst>
          </p:cNvPr>
          <p:cNvSpPr/>
          <p:nvPr userDrawn="1"/>
        </p:nvSpPr>
        <p:spPr>
          <a:xfrm flipH="1">
            <a:off x="33862" y="-98854"/>
            <a:ext cx="4332705"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124656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转场页">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AC2A08-5A6F-4AD1-9FCA-8BE4CBC72A7E}"/>
              </a:ext>
            </a:extLst>
          </p:cNvPr>
          <p:cNvSpPr/>
          <p:nvPr userDrawn="1"/>
        </p:nvSpPr>
        <p:spPr>
          <a:xfrm>
            <a:off x="-3780000" y="-278834"/>
            <a:ext cx="7560000" cy="7560000"/>
          </a:xfrm>
          <a:prstGeom prst="rect">
            <a:avLst/>
          </a:prstGeom>
          <a:blipFill dpi="0" rotWithShape="1">
            <a:blip r:embed="rId2">
              <a:alphaModFix amt="2000"/>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7" name="矩形 6">
            <a:extLst>
              <a:ext uri="{FF2B5EF4-FFF2-40B4-BE49-F238E27FC236}">
                <a16:creationId xmlns:a16="http://schemas.microsoft.com/office/drawing/2014/main" id="{027544BD-1B09-4D1C-A08A-F85A1BD3FFF6}"/>
              </a:ext>
            </a:extLst>
          </p:cNvPr>
          <p:cNvSpPr/>
          <p:nvPr userDrawn="1"/>
        </p:nvSpPr>
        <p:spPr>
          <a:xfrm>
            <a:off x="8412000" y="-278834"/>
            <a:ext cx="7560000" cy="7560000"/>
          </a:xfrm>
          <a:prstGeom prst="rect">
            <a:avLst/>
          </a:prstGeom>
          <a:blipFill dpi="0" rotWithShape="1">
            <a:blip r:embed="rId2">
              <a:alphaModFix amt="2000"/>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2" name="日期占位符 1">
            <a:extLst>
              <a:ext uri="{FF2B5EF4-FFF2-40B4-BE49-F238E27FC236}">
                <a16:creationId xmlns:a16="http://schemas.microsoft.com/office/drawing/2014/main" id="{EEE47CB6-0B60-4938-B1C6-A57C485A4350}"/>
              </a:ext>
            </a:extLst>
          </p:cNvPr>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t>2019/6/1</a:t>
            </a:fld>
            <a:endParaRPr lang="zh-CN" altLang="en-US"/>
          </a:p>
        </p:txBody>
      </p:sp>
      <p:sp>
        <p:nvSpPr>
          <p:cNvPr id="3" name="页脚占位符 2">
            <a:extLst>
              <a:ext uri="{FF2B5EF4-FFF2-40B4-BE49-F238E27FC236}">
                <a16:creationId xmlns:a16="http://schemas.microsoft.com/office/drawing/2014/main" id="{BE76D4F4-75D7-453C-9536-3BDEB35A1C82}"/>
              </a:ext>
            </a:extLst>
          </p:cNvPr>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0324726-48AA-42C3-A6FE-76CC86451F07}"/>
              </a:ext>
            </a:extLst>
          </p:cNvPr>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Tree>
    <p:extLst>
      <p:ext uri="{BB962C8B-B14F-4D97-AF65-F5344CB8AC3E}">
        <p14:creationId xmlns:p14="http://schemas.microsoft.com/office/powerpoint/2010/main" val="2259145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结尾版式1">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D8967008-B1EA-FB4D-BE8C-1B260FCAE294}"/>
              </a:ext>
            </a:extLst>
          </p:cNvPr>
          <p:cNvSpPr>
            <a:spLocks noGrp="1"/>
          </p:cNvSpPr>
          <p:nvPr>
            <p:ph type="ftr" sz="quarter" idx="10"/>
          </p:nvPr>
        </p:nvSpPr>
        <p:spPr>
          <a:xfrm>
            <a:off x="4038600" y="623570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804CBD1B-5FE0-BB47-841B-610A98482E6F}"/>
              </a:ext>
            </a:extLst>
          </p:cNvPr>
          <p:cNvSpPr>
            <a:spLocks noGrp="1"/>
          </p:cNvSpPr>
          <p:nvPr>
            <p:ph type="sldNum" sz="quarter" idx="11"/>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
        <p:nvSpPr>
          <p:cNvPr id="6" name="副标题 2">
            <a:extLst>
              <a:ext uri="{FF2B5EF4-FFF2-40B4-BE49-F238E27FC236}">
                <a16:creationId xmlns:a16="http://schemas.microsoft.com/office/drawing/2014/main" id="{BE8003EA-96A0-3644-9A10-76DAC884F4D5}"/>
              </a:ext>
            </a:extLst>
          </p:cNvPr>
          <p:cNvSpPr>
            <a:spLocks noGrp="1"/>
          </p:cNvSpPr>
          <p:nvPr>
            <p:ph type="subTitle" idx="1"/>
          </p:nvPr>
        </p:nvSpPr>
        <p:spPr>
          <a:xfrm>
            <a:off x="803275" y="3658405"/>
            <a:ext cx="5292725" cy="508452"/>
          </a:xfrm>
        </p:spPr>
        <p:txBody>
          <a:bodyPr lIns="0">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2" name="文本占位符 111">
            <a:extLst>
              <a:ext uri="{FF2B5EF4-FFF2-40B4-BE49-F238E27FC236}">
                <a16:creationId xmlns:a16="http://schemas.microsoft.com/office/drawing/2014/main" id="{0731B98D-735C-7E4E-913B-3B4EE1158F2F}"/>
              </a:ext>
            </a:extLst>
          </p:cNvPr>
          <p:cNvSpPr>
            <a:spLocks noGrp="1"/>
          </p:cNvSpPr>
          <p:nvPr>
            <p:ph type="body" sz="quarter" idx="14"/>
          </p:nvPr>
        </p:nvSpPr>
        <p:spPr>
          <a:xfrm>
            <a:off x="803275" y="1130300"/>
            <a:ext cx="5292726" cy="2501900"/>
          </a:xfrm>
        </p:spPr>
        <p:txBody>
          <a:bodyPr anchor="b" anchorCtr="0">
            <a:normAutofit/>
          </a:bodyPr>
          <a:lstStyle>
            <a:lvl1pPr marL="0" indent="0" algn="dist">
              <a:buNone/>
              <a:defRPr sz="4400" b="1">
                <a:solidFill>
                  <a:srgbClr val="00418A"/>
                </a:solidFill>
              </a:defRPr>
            </a:lvl1pPr>
          </a:lstStyle>
          <a:p>
            <a:pPr lvl="0"/>
            <a:r>
              <a:rPr kumimoji="1" lang="zh-CN" altLang="en-US" dirty="0"/>
              <a:t>单击此处编辑母版文本样式</a:t>
            </a:r>
          </a:p>
        </p:txBody>
      </p:sp>
      <p:sp>
        <p:nvSpPr>
          <p:cNvPr id="113" name="日期占位符 3">
            <a:extLst>
              <a:ext uri="{FF2B5EF4-FFF2-40B4-BE49-F238E27FC236}">
                <a16:creationId xmlns:a16="http://schemas.microsoft.com/office/drawing/2014/main" id="{7668A64A-6352-BF40-9190-08C653062FA3}"/>
              </a:ext>
            </a:extLst>
          </p:cNvPr>
          <p:cNvSpPr txBox="1">
            <a:spLocks/>
          </p:cNvSpPr>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楷体" panose="02010609060101010101" pitchFamily="49" charset="-122"/>
                <a:ea typeface="楷体" panose="02010609060101010101" pitchFamily="49" charset="-122"/>
              </a:rPr>
              <a:t>博学、慎思、明辨、笃行</a:t>
            </a:r>
          </a:p>
        </p:txBody>
      </p:sp>
      <p:sp>
        <p:nvSpPr>
          <p:cNvPr id="216" name="矩形 215">
            <a:extLst>
              <a:ext uri="{FF2B5EF4-FFF2-40B4-BE49-F238E27FC236}">
                <a16:creationId xmlns:a16="http://schemas.microsoft.com/office/drawing/2014/main" id="{0CFD86C3-D3BD-5A45-AFAA-B017729B5CCB}"/>
              </a:ext>
            </a:extLst>
          </p:cNvPr>
          <p:cNvSpPr/>
          <p:nvPr userDrawn="1"/>
        </p:nvSpPr>
        <p:spPr>
          <a:xfrm>
            <a:off x="12014027" y="0"/>
            <a:ext cx="177972" cy="6858000"/>
          </a:xfrm>
          <a:prstGeom prst="rect">
            <a:avLst/>
          </a:prstGeom>
          <a:solidFill>
            <a:srgbClr val="004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7" name="图片占位符 216">
            <a:extLst>
              <a:ext uri="{FF2B5EF4-FFF2-40B4-BE49-F238E27FC236}">
                <a16:creationId xmlns:a16="http://schemas.microsoft.com/office/drawing/2014/main" id="{FC1A53E1-F500-2A47-9693-5E1D08EA658B}"/>
              </a:ext>
            </a:extLst>
          </p:cNvPr>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a:extLst>
              <a:ext uri="{FF2B5EF4-FFF2-40B4-BE49-F238E27FC236}">
                <a16:creationId xmlns:a16="http://schemas.microsoft.com/office/drawing/2014/main" id="{DB9E50D0-EECC-9D4D-A33E-D6F4CDB03DBB}"/>
              </a:ext>
            </a:extLst>
          </p:cNvPr>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grpSp>
        <p:nvGrpSpPr>
          <p:cNvPr id="220" name="组合 219">
            <a:extLst>
              <a:ext uri="{FF2B5EF4-FFF2-40B4-BE49-F238E27FC236}">
                <a16:creationId xmlns:a16="http://schemas.microsoft.com/office/drawing/2014/main" id="{ED9A7CAD-91BB-48CF-B394-4A11BA088DE1}"/>
              </a:ext>
            </a:extLst>
          </p:cNvPr>
          <p:cNvGrpSpPr/>
          <p:nvPr userDrawn="1"/>
        </p:nvGrpSpPr>
        <p:grpSpPr>
          <a:xfrm>
            <a:off x="817123" y="587730"/>
            <a:ext cx="1837964" cy="465058"/>
            <a:chOff x="802095" y="389320"/>
            <a:chExt cx="1837964" cy="465058"/>
          </a:xfrm>
        </p:grpSpPr>
        <p:pic>
          <p:nvPicPr>
            <p:cNvPr id="221" name="图片 220">
              <a:extLst>
                <a:ext uri="{FF2B5EF4-FFF2-40B4-BE49-F238E27FC236}">
                  <a16:creationId xmlns:a16="http://schemas.microsoft.com/office/drawing/2014/main" id="{C377E514-6821-478D-8F3B-34AF342726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095" y="389320"/>
              <a:ext cx="465058" cy="465058"/>
            </a:xfrm>
            <a:prstGeom prst="rect">
              <a:avLst/>
            </a:prstGeom>
          </p:spPr>
        </p:pic>
        <p:pic>
          <p:nvPicPr>
            <p:cNvPr id="222" name="图片 221">
              <a:extLst>
                <a:ext uri="{FF2B5EF4-FFF2-40B4-BE49-F238E27FC236}">
                  <a16:creationId xmlns:a16="http://schemas.microsoft.com/office/drawing/2014/main" id="{8186A6FB-3828-400F-A60F-596BD620C8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73503" y="415041"/>
              <a:ext cx="1366556" cy="413616"/>
            </a:xfrm>
            <a:prstGeom prst="rect">
              <a:avLst/>
            </a:prstGeom>
          </p:spPr>
        </p:pic>
      </p:grpSp>
    </p:spTree>
    <p:extLst>
      <p:ext uri="{BB962C8B-B14F-4D97-AF65-F5344CB8AC3E}">
        <p14:creationId xmlns:p14="http://schemas.microsoft.com/office/powerpoint/2010/main" val="750041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结尾版式2">
    <p:spTree>
      <p:nvGrpSpPr>
        <p:cNvPr id="1" name=""/>
        <p:cNvGrpSpPr/>
        <p:nvPr/>
      </p:nvGrpSpPr>
      <p:grpSpPr>
        <a:xfrm>
          <a:off x="0" y="0"/>
          <a:ext cx="0" cy="0"/>
          <a:chOff x="0" y="0"/>
          <a:chExt cx="0" cy="0"/>
        </a:xfrm>
      </p:grpSpPr>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
        <p:nvSpPr>
          <p:cNvPr id="3" name="页脚占位符 2">
            <a:extLst>
              <a:ext uri="{FF2B5EF4-FFF2-40B4-BE49-F238E27FC236}">
                <a16:creationId xmlns:a16="http://schemas.microsoft.com/office/drawing/2014/main" id="{D8967008-B1EA-FB4D-BE8C-1B260FCAE294}"/>
              </a:ext>
            </a:extLst>
          </p:cNvPr>
          <p:cNvSpPr>
            <a:spLocks noGrp="1"/>
          </p:cNvSpPr>
          <p:nvPr>
            <p:ph type="ftr" sz="quarter" idx="10"/>
          </p:nvPr>
        </p:nvSpPr>
        <p:spPr>
          <a:xfrm>
            <a:off x="4339937" y="6246092"/>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804CBD1B-5FE0-BB47-841B-610A98482E6F}"/>
              </a:ext>
            </a:extLst>
          </p:cNvPr>
          <p:cNvSpPr>
            <a:spLocks noGrp="1"/>
          </p:cNvSpPr>
          <p:nvPr>
            <p:ph type="sldNum" sz="quarter" idx="11"/>
          </p:nvPr>
        </p:nvSpPr>
        <p:spPr>
          <a:xfrm>
            <a:off x="8911937" y="6246092"/>
            <a:ext cx="2905340" cy="365125"/>
          </a:xfrm>
          <a:prstGeom prst="rect">
            <a:avLst/>
          </a:prstGeom>
        </p:spPr>
        <p:txBody>
          <a:bodyPr/>
          <a:lstStyle/>
          <a:p>
            <a:fld id="{DA0C4C2A-0013-4D0D-BA0B-DE308E42093C}" type="slidenum">
              <a:rPr lang="zh-CN" altLang="en-US" smtClean="0"/>
              <a:t>‹#›</a:t>
            </a:fld>
            <a:endParaRPr lang="zh-CN" altLang="en-US"/>
          </a:p>
        </p:txBody>
      </p:sp>
      <p:sp>
        <p:nvSpPr>
          <p:cNvPr id="9" name="图片占位符 8">
            <a:extLst>
              <a:ext uri="{FF2B5EF4-FFF2-40B4-BE49-F238E27FC236}">
                <a16:creationId xmlns:a16="http://schemas.microsoft.com/office/drawing/2014/main" id="{5604C697-5F9B-7147-A35C-C3337DB17A32}"/>
              </a:ext>
            </a:extLst>
          </p:cNvPr>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pic>
        <p:nvPicPr>
          <p:cNvPr id="5" name="图片 4">
            <a:extLst>
              <a:ext uri="{FF2B5EF4-FFF2-40B4-BE49-F238E27FC236}">
                <a16:creationId xmlns:a16="http://schemas.microsoft.com/office/drawing/2014/main" id="{FD14869C-FE2A-435B-8AD9-92E33AC67ED7}"/>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ackgroundRemoval t="6507" b="100000" l="9245" r="99846">
                        <a14:foregroundMark x1="32203" y1="11301" x2="32203" y2="11301"/>
                        <a14:foregroundMark x1="32512" y1="8904" x2="32435" y2="9932"/>
                        <a14:foregroundMark x1="45840" y1="19863" x2="45840" y2="19863"/>
                        <a14:foregroundMark x1="49692" y1="25000" x2="49692" y2="25000"/>
                        <a14:foregroundMark x1="48151" y1="27397" x2="48151" y2="27397"/>
                        <a14:foregroundMark x1="42527" y1="47603" x2="42527" y2="47603"/>
                        <a14:foregroundMark x1="45686" y1="42123" x2="45686" y2="42123"/>
                        <a14:foregroundMark x1="45686" y1="53425" x2="45686" y2="53425"/>
                        <a14:foregroundMark x1="56549" y1="26712" x2="56549" y2="26712"/>
                        <a14:foregroundMark x1="58783" y1="28767" x2="58783" y2="28767"/>
                        <a14:foregroundMark x1="62096" y1="16438" x2="62096" y2="16438"/>
                        <a14:foregroundMark x1="73883" y1="48630" x2="73883" y2="48630"/>
                        <a14:foregroundMark x1="72958" y1="47260" x2="72958" y2="47260"/>
                        <a14:foregroundMark x1="83051" y1="40411" x2="83051" y2="40411"/>
                        <a14:foregroundMark x1="85208" y1="51027" x2="85208" y2="51027"/>
                        <a14:foregroundMark x1="96687" y1="11644" x2="96687" y2="11644"/>
                        <a14:foregroundMark x1="78120" y1="59247" x2="78120" y2="59247"/>
                        <a14:foregroundMark x1="78891" y1="55822" x2="78891" y2="55822"/>
                        <a14:foregroundMark x1="60401" y1="21575" x2="60401" y2="21575"/>
                        <a14:foregroundMark x1="32974" y1="25000" x2="32974" y2="25000"/>
                        <a14:foregroundMark x1="35285" y1="6507" x2="35285" y2="6507"/>
                        <a14:foregroundMark x1="27658" y1="48288" x2="27658" y2="48288"/>
                        <a14:foregroundMark x1="48151" y1="56849" x2="48151" y2="56849"/>
                        <a14:foregroundMark x1="46841" y1="55479" x2="46841" y2="55479"/>
                        <a14:foregroundMark x1="30971" y1="92808" x2="30971" y2="92808"/>
                        <a14:foregroundMark x1="30817" y1="92808" x2="30817" y2="92808"/>
                        <a14:foregroundMark x1="29122" y1="87671" x2="29122" y2="87671"/>
                        <a14:foregroundMark x1="29815" y1="83562" x2="29815" y2="83562"/>
                        <a14:foregroundMark x1="33513" y1="87671" x2="33513" y2="87671"/>
                        <a14:foregroundMark x1="35978" y1="86986" x2="35978" y2="86986"/>
                        <a14:foregroundMark x1="37596" y1="87329" x2="37596" y2="87329"/>
                        <a14:foregroundMark x1="40755" y1="85274" x2="40755" y2="85274"/>
                        <a14:foregroundMark x1="43683" y1="88356" x2="43683" y2="88356"/>
                        <a14:foregroundMark x1="46302" y1="89041" x2="46302" y2="89041"/>
                        <a14:foregroundMark x1="45994" y1="83219" x2="45994" y2="83219"/>
                        <a14:foregroundMark x1="47304" y1="88699" x2="47304" y2="88699"/>
                        <a14:foregroundMark x1="50616" y1="88699" x2="50616" y2="88699"/>
                        <a14:foregroundMark x1="52851" y1="87329" x2="52851" y2="87329"/>
                        <a14:foregroundMark x1="56086" y1="90068" x2="56086" y2="90068"/>
                        <a14:foregroundMark x1="58860" y1="90068" x2="58860" y2="90068"/>
                        <a14:foregroundMark x1="58475" y1="81849" x2="58475" y2="81849"/>
                        <a14:foregroundMark x1="59938" y1="88699" x2="59938" y2="88699"/>
                        <a14:foregroundMark x1="61941" y1="89726" x2="61941" y2="89726"/>
                        <a14:foregroundMark x1="64330" y1="89041" x2="64330" y2="89041"/>
                        <a14:foregroundMark x1="66256" y1="89726" x2="66256" y2="89726"/>
                        <a14:foregroundMark x1="66564" y1="86644" x2="66564" y2="86644"/>
                        <a14:foregroundMark x1="66025" y1="94521" x2="66025" y2="94521"/>
                        <a14:foregroundMark x1="61094" y1="87329" x2="61094" y2="87329"/>
                        <a14:foregroundMark x1="54854" y1="84589" x2="54854" y2="84589"/>
                        <a14:foregroundMark x1="67797" y1="89384" x2="67797" y2="89384"/>
                        <a14:foregroundMark x1="67797" y1="82877" x2="67797" y2="82877"/>
                        <a14:foregroundMark x1="69106" y1="85959" x2="69106" y2="85959"/>
                        <a14:foregroundMark x1="70724" y1="90411" x2="70724" y2="90411"/>
                        <a14:foregroundMark x1="71649" y1="87329" x2="71649" y2="87329"/>
                        <a14:foregroundMark x1="73729" y1="88699" x2="73729" y2="88699"/>
                        <a14:foregroundMark x1="76194" y1="89384" x2="76194" y2="89384"/>
                        <a14:foregroundMark x1="79430" y1="87671" x2="79430" y2="87671"/>
                        <a14:foregroundMark x1="80894" y1="90068" x2="80894" y2="90068"/>
                        <a14:foregroundMark x1="83128" y1="90068" x2="83128" y2="90068"/>
                        <a14:foregroundMark x1="85439" y1="88699" x2="85439" y2="88699"/>
                        <a14:foregroundMark x1="84052" y1="87329" x2="84052" y2="87329"/>
                        <a14:foregroundMark x1="87673" y1="88699" x2="87673" y2="88699"/>
                        <a14:foregroundMark x1="90062" y1="90411" x2="90062" y2="90411"/>
                        <a14:foregroundMark x1="92450" y1="88356" x2="92450" y2="88356"/>
                        <a14:foregroundMark x1="93760" y1="91438" x2="93760" y2="91438"/>
                        <a14:foregroundMark x1="97149" y1="88699" x2="97149" y2="88699"/>
                        <a14:foregroundMark x1="96071" y1="89041" x2="96071" y2="89041"/>
                        <a14:foregroundMark x1="96148" y1="96575" x2="96148" y2="96575"/>
                        <a14:foregroundMark x1="91371" y1="90753" x2="91371" y2="90753"/>
                        <a14:foregroundMark x1="94992" y1="90068" x2="94992" y2="90068"/>
                        <a14:foregroundMark x1="98921" y1="91096" x2="98921" y2="91096"/>
                        <a14:foregroundMark x1="99384" y1="88356" x2="99384" y2="88356"/>
                        <a14:foregroundMark x1="42604" y1="82877" x2="42604" y2="82877"/>
                        <a14:foregroundMark x1="42450" y1="93836" x2="42450" y2="93836"/>
                        <a14:foregroundMark x1="63405" y1="94178" x2="63405" y2="94178"/>
                        <a14:foregroundMark x1="63559" y1="94521" x2="63559" y2="94521"/>
                      </a14:backgroundRemoval>
                    </a14:imgEffect>
                  </a14:imgLayer>
                </a14:imgProps>
              </a:ext>
              <a:ext uri="{28A0092B-C50C-407E-A947-70E740481C1C}">
                <a14:useLocalDpi xmlns:a14="http://schemas.microsoft.com/office/drawing/2010/main" val="0"/>
              </a:ext>
            </a:extLst>
          </a:blip>
          <a:srcRect l="26565"/>
          <a:stretch/>
        </p:blipFill>
        <p:spPr>
          <a:xfrm>
            <a:off x="10677237" y="6233196"/>
            <a:ext cx="1140040" cy="349237"/>
          </a:xfrm>
          <a:prstGeom prst="rect">
            <a:avLst/>
          </a:prstGeom>
        </p:spPr>
      </p:pic>
    </p:spTree>
    <p:extLst>
      <p:ext uri="{BB962C8B-B14F-4D97-AF65-F5344CB8AC3E}">
        <p14:creationId xmlns:p14="http://schemas.microsoft.com/office/powerpoint/2010/main" val="1670904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106" name="标题 1">
            <a:extLst>
              <a:ext uri="{FF2B5EF4-FFF2-40B4-BE49-F238E27FC236}">
                <a16:creationId xmlns:a16="http://schemas.microsoft.com/office/drawing/2014/main" id="{3C1D4FE7-B5C4-4C42-978F-6C297E06241F}"/>
              </a:ext>
            </a:extLst>
          </p:cNvPr>
          <p:cNvSpPr>
            <a:spLocks noGrp="1"/>
          </p:cNvSpPr>
          <p:nvPr>
            <p:ph type="title"/>
          </p:nvPr>
        </p:nvSpPr>
        <p:spPr>
          <a:xfrm>
            <a:off x="901446" y="176211"/>
            <a:ext cx="10342568" cy="663575"/>
          </a:xfrm>
        </p:spPr>
        <p:txBody>
          <a:bodyPr lIns="0">
            <a:normAutofit/>
          </a:bodyPr>
          <a:lstStyle>
            <a:lvl1pPr>
              <a:defRPr sz="3200" b="0">
                <a:solidFill>
                  <a:srgbClr val="00418A"/>
                </a:solidFill>
              </a:defRPr>
            </a:lvl1pPr>
          </a:lstStyle>
          <a:p>
            <a:r>
              <a:rPr lang="zh-CN" altLang="en-US" dirty="0"/>
              <a:t>单击此处编辑母版标题样式</a:t>
            </a:r>
          </a:p>
        </p:txBody>
      </p:sp>
      <p:cxnSp>
        <p:nvCxnSpPr>
          <p:cNvPr id="107" name="直线连接符 3">
            <a:extLst>
              <a:ext uri="{FF2B5EF4-FFF2-40B4-BE49-F238E27FC236}">
                <a16:creationId xmlns:a16="http://schemas.microsoft.com/office/drawing/2014/main" id="{74F3FB68-3F67-459E-8556-9D872A8F2E04}"/>
              </a:ext>
            </a:extLst>
          </p:cNvPr>
          <p:cNvCxnSpPr/>
          <p:nvPr userDrawn="1"/>
        </p:nvCxnSpPr>
        <p:spPr>
          <a:xfrm>
            <a:off x="0" y="979424"/>
            <a:ext cx="12192000"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pic>
        <p:nvPicPr>
          <p:cNvPr id="108" name="图片 107">
            <a:extLst>
              <a:ext uri="{FF2B5EF4-FFF2-40B4-BE49-F238E27FC236}">
                <a16:creationId xmlns:a16="http://schemas.microsoft.com/office/drawing/2014/main" id="{D22DD9DA-F3B5-4EF2-8F9F-1A82AE818712}"/>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0000" l="10000" r="90000">
                        <a14:backgroundMark x1="27500" y1="78250" x2="29500" y2="80250"/>
                        <a14:backgroundMark x1="64667" y1="82750" x2="65167" y2="82000"/>
                        <a14:backgroundMark x1="67833" y1="84250" x2="74000" y2="84250"/>
                      </a14:backgroundRemoval>
                    </a14:imgEffect>
                  </a14:imgLayer>
                </a14:imgProps>
              </a:ext>
              <a:ext uri="{28A0092B-C50C-407E-A947-70E740481C1C}">
                <a14:useLocalDpi xmlns:a14="http://schemas.microsoft.com/office/drawing/2010/main" val="0"/>
              </a:ext>
            </a:extLst>
          </a:blip>
          <a:srcRect l="14163" t="45876" r="21176" b="19603"/>
          <a:stretch/>
        </p:blipFill>
        <p:spPr>
          <a:xfrm>
            <a:off x="82255" y="332769"/>
            <a:ext cx="736896" cy="350458"/>
          </a:xfrm>
          <a:prstGeom prst="rect">
            <a:avLst/>
          </a:prstGeom>
          <a:effectLst>
            <a:reflection blurRad="6350" stA="52000" endA="300" endPos="35000" dir="5400000" sy="-100000" algn="bl" rotWithShape="0"/>
          </a:effectLst>
        </p:spPr>
      </p:pic>
      <p:sp>
        <p:nvSpPr>
          <p:cNvPr id="109" name="矩形 108">
            <a:extLst>
              <a:ext uri="{FF2B5EF4-FFF2-40B4-BE49-F238E27FC236}">
                <a16:creationId xmlns:a16="http://schemas.microsoft.com/office/drawing/2014/main" id="{415A66DA-BE14-4EA2-BC6A-AB0EB9914906}"/>
              </a:ext>
            </a:extLst>
          </p:cNvPr>
          <p:cNvSpPr/>
          <p:nvPr userDrawn="1"/>
        </p:nvSpPr>
        <p:spPr>
          <a:xfrm>
            <a:off x="6782812" y="-271202"/>
            <a:ext cx="7560000" cy="7560000"/>
          </a:xfrm>
          <a:prstGeom prst="rect">
            <a:avLst/>
          </a:prstGeom>
          <a:blipFill dpi="0" rotWithShape="1">
            <a:blip r:embed="rId4">
              <a:alphaModFix amt="2000"/>
              <a:extLst>
                <a:ext uri="{BEBA8EAE-BF5A-486C-A8C5-ECC9F3942E4B}">
                  <a14:imgProps xmlns:a14="http://schemas.microsoft.com/office/drawing/2010/main">
                    <a14:imgLayer r:embed="rId5">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286258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grpSp>
        <p:nvGrpSpPr>
          <p:cNvPr id="108" name="组合 107">
            <a:extLst>
              <a:ext uri="{FF2B5EF4-FFF2-40B4-BE49-F238E27FC236}">
                <a16:creationId xmlns:a16="http://schemas.microsoft.com/office/drawing/2014/main" id="{800D2A5F-D418-9540-BE94-515C5E0BFD6F}"/>
              </a:ext>
            </a:extLst>
          </p:cNvPr>
          <p:cNvGrpSpPr/>
          <p:nvPr userDrawn="1"/>
        </p:nvGrpSpPr>
        <p:grpSpPr>
          <a:xfrm flipH="1">
            <a:off x="7081926" y="1542464"/>
            <a:ext cx="3346546" cy="2744651"/>
            <a:chOff x="5391486" y="1250127"/>
            <a:chExt cx="1521247" cy="1247642"/>
          </a:xfrm>
        </p:grpSpPr>
        <p:sp>
          <p:nvSpPr>
            <p:cNvPr id="109" name="任意形状 108">
              <a:extLst>
                <a:ext uri="{FF2B5EF4-FFF2-40B4-BE49-F238E27FC236}">
                  <a16:creationId xmlns:a16="http://schemas.microsoft.com/office/drawing/2014/main" id="{0687A1B3-222F-1444-8F62-1D4AD90DEDB7}"/>
                </a:ext>
              </a:extLst>
            </p:cNvPr>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1" name="任意形状 110">
              <a:extLst>
                <a:ext uri="{FF2B5EF4-FFF2-40B4-BE49-F238E27FC236}">
                  <a16:creationId xmlns:a16="http://schemas.microsoft.com/office/drawing/2014/main" id="{9CE7ECBC-1D33-D24E-A705-B7E30A874744}"/>
                </a:ext>
              </a:extLst>
            </p:cNvPr>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13" name="矩形标注 112">
            <a:extLst>
              <a:ext uri="{FF2B5EF4-FFF2-40B4-BE49-F238E27FC236}">
                <a16:creationId xmlns:a16="http://schemas.microsoft.com/office/drawing/2014/main" id="{C051AE12-55DB-F74E-B1DF-61E3379EFEBF}"/>
              </a:ext>
            </a:extLst>
          </p:cNvPr>
          <p:cNvSpPr/>
          <p:nvPr userDrawn="1"/>
        </p:nvSpPr>
        <p:spPr>
          <a:xfrm>
            <a:off x="4295775" y="1792186"/>
            <a:ext cx="7092949" cy="3985468"/>
          </a:xfrm>
          <a:prstGeom prst="wedgeRectCallout">
            <a:avLst>
              <a:gd name="adj1" fmla="val -57128"/>
              <a:gd name="adj2" fmla="val -8009"/>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p:txBody>
      </p:sp>
      <p:sp>
        <p:nvSpPr>
          <p:cNvPr id="114" name="椭圆 113">
            <a:extLst>
              <a:ext uri="{FF2B5EF4-FFF2-40B4-BE49-F238E27FC236}">
                <a16:creationId xmlns:a16="http://schemas.microsoft.com/office/drawing/2014/main" id="{C9A17E54-0F0D-6D4C-AA24-3BE97F9C2995}"/>
              </a:ext>
            </a:extLst>
          </p:cNvPr>
          <p:cNvSpPr/>
          <p:nvPr userDrawn="1"/>
        </p:nvSpPr>
        <p:spPr>
          <a:xfrm>
            <a:off x="994874" y="1801406"/>
            <a:ext cx="2586526" cy="2586526"/>
          </a:xfrm>
          <a:prstGeom prst="ellipse">
            <a:avLst/>
          </a:prstGeom>
          <a:noFill/>
          <a:ln cmpd="thickThin">
            <a:solidFill>
              <a:srgbClr val="00418A"/>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7" name="图片占位符 116">
            <a:extLst>
              <a:ext uri="{FF2B5EF4-FFF2-40B4-BE49-F238E27FC236}">
                <a16:creationId xmlns:a16="http://schemas.microsoft.com/office/drawing/2014/main" id="{FA2D7BE4-379A-4340-9DA9-D43E5F7B4335}"/>
              </a:ext>
            </a:extLst>
          </p:cNvPr>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rgbClr val="00418A"/>
            </a:solidFill>
          </a:ln>
        </p:spPr>
        <p:style>
          <a:lnRef idx="1">
            <a:schemeClr val="accent1"/>
          </a:lnRef>
          <a:fillRef idx="0">
            <a:schemeClr val="accent1"/>
          </a:fillRef>
          <a:effectRef idx="0">
            <a:schemeClr val="accent1"/>
          </a:effectRef>
          <a:fontRef idx="minor">
            <a:schemeClr val="tx1"/>
          </a:fontRef>
        </p:style>
        <p:txBody>
          <a:bodyPr wrap="square">
            <a:noAutofit/>
          </a:bodyPr>
          <a:lstStyle/>
          <a:p>
            <a:endParaRPr kumimoji="1" lang="zh-CN" altLang="en-US"/>
          </a:p>
        </p:txBody>
      </p:sp>
      <p:cxnSp>
        <p:nvCxnSpPr>
          <p:cNvPr id="115" name="直线连接符 3">
            <a:extLst>
              <a:ext uri="{FF2B5EF4-FFF2-40B4-BE49-F238E27FC236}">
                <a16:creationId xmlns:a16="http://schemas.microsoft.com/office/drawing/2014/main" id="{FF361107-633D-45A8-AADD-50E49F79D12A}"/>
              </a:ext>
            </a:extLst>
          </p:cNvPr>
          <p:cNvCxnSpPr/>
          <p:nvPr userDrawn="1"/>
        </p:nvCxnSpPr>
        <p:spPr>
          <a:xfrm>
            <a:off x="0" y="979424"/>
            <a:ext cx="12192000"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F5F526E2-FD3D-4C6E-8CE1-3A9D878F835C}"/>
              </a:ext>
            </a:extLst>
          </p:cNvPr>
          <p:cNvSpPr/>
          <p:nvPr userDrawn="1"/>
        </p:nvSpPr>
        <p:spPr>
          <a:xfrm>
            <a:off x="6782812" y="-271202"/>
            <a:ext cx="7560000" cy="7560000"/>
          </a:xfrm>
          <a:prstGeom prst="rect">
            <a:avLst/>
          </a:prstGeom>
          <a:blipFill dpi="0" rotWithShape="1">
            <a:blip r:embed="rId2">
              <a:alphaModFix amt="2000"/>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4" name="标题 1">
            <a:extLst>
              <a:ext uri="{FF2B5EF4-FFF2-40B4-BE49-F238E27FC236}">
                <a16:creationId xmlns:a16="http://schemas.microsoft.com/office/drawing/2014/main" id="{1577B4C9-DF74-47A7-AD76-BCA712D419C6}"/>
              </a:ext>
            </a:extLst>
          </p:cNvPr>
          <p:cNvSpPr>
            <a:spLocks noGrp="1"/>
          </p:cNvSpPr>
          <p:nvPr>
            <p:ph type="title"/>
          </p:nvPr>
        </p:nvSpPr>
        <p:spPr>
          <a:xfrm>
            <a:off x="901446" y="176211"/>
            <a:ext cx="10342568" cy="663575"/>
          </a:xfrm>
        </p:spPr>
        <p:txBody>
          <a:bodyPr lIns="0">
            <a:normAutofit/>
          </a:bodyPr>
          <a:lstStyle>
            <a:lvl1pPr>
              <a:defRPr sz="3200" b="0">
                <a:solidFill>
                  <a:srgbClr val="00418A"/>
                </a:solidFill>
              </a:defRPr>
            </a:lvl1pPr>
          </a:lstStyle>
          <a:p>
            <a:r>
              <a:rPr lang="zh-CN" altLang="en-US" dirty="0"/>
              <a:t>单击此处编辑母版标题样式</a:t>
            </a:r>
          </a:p>
        </p:txBody>
      </p:sp>
      <p:pic>
        <p:nvPicPr>
          <p:cNvPr id="15" name="图片 14">
            <a:extLst>
              <a:ext uri="{FF2B5EF4-FFF2-40B4-BE49-F238E27FC236}">
                <a16:creationId xmlns:a16="http://schemas.microsoft.com/office/drawing/2014/main" id="{93F41814-F9C5-487E-A71B-1C29785B48AA}"/>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ackgroundRemoval t="10000" b="90000" l="10000" r="90000">
                        <a14:backgroundMark x1="27500" y1="78250" x2="29500" y2="80250"/>
                        <a14:backgroundMark x1="64667" y1="82750" x2="65167" y2="82000"/>
                        <a14:backgroundMark x1="67833" y1="84250" x2="74000" y2="84250"/>
                      </a14:backgroundRemoval>
                    </a14:imgEffect>
                  </a14:imgLayer>
                </a14:imgProps>
              </a:ext>
              <a:ext uri="{28A0092B-C50C-407E-A947-70E740481C1C}">
                <a14:useLocalDpi xmlns:a14="http://schemas.microsoft.com/office/drawing/2010/main" val="0"/>
              </a:ext>
            </a:extLst>
          </a:blip>
          <a:srcRect l="14163" t="45876" r="21176" b="19603"/>
          <a:stretch/>
        </p:blipFill>
        <p:spPr>
          <a:xfrm>
            <a:off x="82255" y="332769"/>
            <a:ext cx="736896" cy="35045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45731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grpSp>
        <p:nvGrpSpPr>
          <p:cNvPr id="107" name="组合 106">
            <a:extLst>
              <a:ext uri="{FF2B5EF4-FFF2-40B4-BE49-F238E27FC236}">
                <a16:creationId xmlns:a16="http://schemas.microsoft.com/office/drawing/2014/main" id="{3FDD86D2-DF87-3E4E-893D-4CF1CE8430ED}"/>
              </a:ext>
            </a:extLst>
          </p:cNvPr>
          <p:cNvGrpSpPr/>
          <p:nvPr userDrawn="1"/>
        </p:nvGrpSpPr>
        <p:grpSpPr>
          <a:xfrm>
            <a:off x="803275" y="1402933"/>
            <a:ext cx="5293189" cy="4835897"/>
            <a:chOff x="803275" y="1402933"/>
            <a:chExt cx="5293189" cy="4835897"/>
          </a:xfrm>
        </p:grpSpPr>
        <p:sp>
          <p:nvSpPr>
            <p:cNvPr id="108" name="矩形 107">
              <a:extLst>
                <a:ext uri="{FF2B5EF4-FFF2-40B4-BE49-F238E27FC236}">
                  <a16:creationId xmlns:a16="http://schemas.microsoft.com/office/drawing/2014/main" id="{5EA2FCC1-496F-3042-A298-BBE7F6062B87}"/>
                </a:ext>
              </a:extLst>
            </p:cNvPr>
            <p:cNvSpPr/>
            <p:nvPr/>
          </p:nvSpPr>
          <p:spPr>
            <a:xfrm>
              <a:off x="803739" y="1402933"/>
              <a:ext cx="5292725" cy="4832767"/>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09" name="矩形 108">
              <a:extLst>
                <a:ext uri="{FF2B5EF4-FFF2-40B4-BE49-F238E27FC236}">
                  <a16:creationId xmlns:a16="http://schemas.microsoft.com/office/drawing/2014/main" id="{D51CC761-D2F2-C144-B91B-830F18F3D1CB}"/>
                </a:ext>
              </a:extLst>
            </p:cNvPr>
            <p:cNvSpPr/>
            <p:nvPr/>
          </p:nvSpPr>
          <p:spPr>
            <a:xfrm>
              <a:off x="803275" y="1402933"/>
              <a:ext cx="136003" cy="110206"/>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1" name="矩形 110">
              <a:extLst>
                <a:ext uri="{FF2B5EF4-FFF2-40B4-BE49-F238E27FC236}">
                  <a16:creationId xmlns:a16="http://schemas.microsoft.com/office/drawing/2014/main" id="{DB59CDC8-8484-474C-B338-22A3B1CCB3A4}"/>
                </a:ext>
              </a:extLst>
            </p:cNvPr>
            <p:cNvSpPr/>
            <p:nvPr/>
          </p:nvSpPr>
          <p:spPr>
            <a:xfrm>
              <a:off x="5959997" y="1402933"/>
              <a:ext cx="136003" cy="110206"/>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2" name="矩形 111">
              <a:extLst>
                <a:ext uri="{FF2B5EF4-FFF2-40B4-BE49-F238E27FC236}">
                  <a16:creationId xmlns:a16="http://schemas.microsoft.com/office/drawing/2014/main" id="{91BF4771-AF66-F94A-959C-A2AD132560A9}"/>
                </a:ext>
              </a:extLst>
            </p:cNvPr>
            <p:cNvSpPr/>
            <p:nvPr/>
          </p:nvSpPr>
          <p:spPr>
            <a:xfrm>
              <a:off x="808355" y="6111435"/>
              <a:ext cx="136003" cy="127395"/>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3" name="矩形 112">
              <a:extLst>
                <a:ext uri="{FF2B5EF4-FFF2-40B4-BE49-F238E27FC236}">
                  <a16:creationId xmlns:a16="http://schemas.microsoft.com/office/drawing/2014/main" id="{D1C6B883-0868-BA4F-A1F3-305900A51EDE}"/>
                </a:ext>
              </a:extLst>
            </p:cNvPr>
            <p:cNvSpPr/>
            <p:nvPr/>
          </p:nvSpPr>
          <p:spPr>
            <a:xfrm>
              <a:off x="5959997" y="6111435"/>
              <a:ext cx="136003" cy="127395"/>
            </a:xfrm>
            <a:prstGeom prst="rect">
              <a:avLst/>
            </a:prstGeom>
            <a:no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5" name="图片占位符 4">
            <a:extLst>
              <a:ext uri="{FF2B5EF4-FFF2-40B4-BE49-F238E27FC236}">
                <a16:creationId xmlns:a16="http://schemas.microsoft.com/office/drawing/2014/main" id="{A1B7EBCF-458B-D941-BD77-CD52A3179BD4}"/>
              </a:ext>
            </a:extLst>
          </p:cNvPr>
          <p:cNvSpPr>
            <a:spLocks noGrp="1"/>
          </p:cNvSpPr>
          <p:nvPr>
            <p:ph type="pic" sz="quarter" idx="11"/>
          </p:nvPr>
        </p:nvSpPr>
        <p:spPr>
          <a:xfrm>
            <a:off x="939278" y="1513139"/>
            <a:ext cx="5031536" cy="4598296"/>
          </a:xfrm>
        </p:spPr>
        <p:txBody>
          <a:bodyPr/>
          <a:lstStyle/>
          <a:p>
            <a:endParaRPr kumimoji="1" lang="zh-CN" altLang="en-US"/>
          </a:p>
        </p:txBody>
      </p:sp>
      <p:cxnSp>
        <p:nvCxnSpPr>
          <p:cNvPr id="115" name="直线连接符 3">
            <a:extLst>
              <a:ext uri="{FF2B5EF4-FFF2-40B4-BE49-F238E27FC236}">
                <a16:creationId xmlns:a16="http://schemas.microsoft.com/office/drawing/2014/main" id="{21B10B8E-CE13-4CC5-97EC-7C95F3EFB08B}"/>
              </a:ext>
            </a:extLst>
          </p:cNvPr>
          <p:cNvCxnSpPr/>
          <p:nvPr userDrawn="1"/>
        </p:nvCxnSpPr>
        <p:spPr>
          <a:xfrm>
            <a:off x="0" y="979424"/>
            <a:ext cx="12192000"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D38EED54-47B9-46EF-BC8F-C2623D13A8D8}"/>
              </a:ext>
            </a:extLst>
          </p:cNvPr>
          <p:cNvSpPr/>
          <p:nvPr userDrawn="1"/>
        </p:nvSpPr>
        <p:spPr>
          <a:xfrm>
            <a:off x="6782812" y="-271202"/>
            <a:ext cx="7560000" cy="7560000"/>
          </a:xfrm>
          <a:prstGeom prst="rect">
            <a:avLst/>
          </a:prstGeom>
          <a:blipFill dpi="0" rotWithShape="1">
            <a:blip r:embed="rId2">
              <a:alphaModFix amt="2000"/>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3" name="标题 1">
            <a:extLst>
              <a:ext uri="{FF2B5EF4-FFF2-40B4-BE49-F238E27FC236}">
                <a16:creationId xmlns:a16="http://schemas.microsoft.com/office/drawing/2014/main" id="{1A1383B6-066F-4B7B-A1FF-707D894BA7CA}"/>
              </a:ext>
            </a:extLst>
          </p:cNvPr>
          <p:cNvSpPr>
            <a:spLocks noGrp="1"/>
          </p:cNvSpPr>
          <p:nvPr>
            <p:ph type="title"/>
          </p:nvPr>
        </p:nvSpPr>
        <p:spPr>
          <a:xfrm>
            <a:off x="901446" y="176211"/>
            <a:ext cx="10342568" cy="663575"/>
          </a:xfrm>
        </p:spPr>
        <p:txBody>
          <a:bodyPr lIns="0">
            <a:normAutofit/>
          </a:bodyPr>
          <a:lstStyle>
            <a:lvl1pPr>
              <a:defRPr sz="3200" b="0">
                <a:solidFill>
                  <a:srgbClr val="00418A"/>
                </a:solidFill>
              </a:defRPr>
            </a:lvl1pPr>
          </a:lstStyle>
          <a:p>
            <a:r>
              <a:rPr lang="zh-CN" altLang="en-US" dirty="0"/>
              <a:t>单击此处编辑母版标题样式</a:t>
            </a:r>
          </a:p>
        </p:txBody>
      </p:sp>
      <p:pic>
        <p:nvPicPr>
          <p:cNvPr id="14" name="图片 13">
            <a:extLst>
              <a:ext uri="{FF2B5EF4-FFF2-40B4-BE49-F238E27FC236}">
                <a16:creationId xmlns:a16="http://schemas.microsoft.com/office/drawing/2014/main" id="{7EA9067F-E69C-4038-8399-C089EE4404DD}"/>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ackgroundRemoval t="10000" b="90000" l="10000" r="90000">
                        <a14:backgroundMark x1="27500" y1="78250" x2="29500" y2="80250"/>
                        <a14:backgroundMark x1="64667" y1="82750" x2="65167" y2="82000"/>
                        <a14:backgroundMark x1="67833" y1="84250" x2="74000" y2="84250"/>
                      </a14:backgroundRemoval>
                    </a14:imgEffect>
                  </a14:imgLayer>
                </a14:imgProps>
              </a:ext>
              <a:ext uri="{28A0092B-C50C-407E-A947-70E740481C1C}">
                <a14:useLocalDpi xmlns:a14="http://schemas.microsoft.com/office/drawing/2010/main" val="0"/>
              </a:ext>
            </a:extLst>
          </a:blip>
          <a:srcRect l="14163" t="45876" r="21176" b="19603"/>
          <a:stretch/>
        </p:blipFill>
        <p:spPr>
          <a:xfrm>
            <a:off x="82255" y="332769"/>
            <a:ext cx="736896" cy="35045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319716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A1B7EBCF-458B-D941-BD77-CD52A3179BD4}"/>
              </a:ext>
            </a:extLst>
          </p:cNvPr>
          <p:cNvSpPr>
            <a:spLocks noGrp="1"/>
          </p:cNvSpPr>
          <p:nvPr>
            <p:ph type="pic" sz="quarter" idx="11"/>
          </p:nvPr>
        </p:nvSpPr>
        <p:spPr>
          <a:xfrm>
            <a:off x="803275" y="1160464"/>
            <a:ext cx="10585450" cy="2344526"/>
          </a:xfrm>
        </p:spPr>
        <p:txBody>
          <a:bodyPr/>
          <a:lstStyle/>
          <a:p>
            <a:endParaRPr kumimoji="1" lang="zh-CN" altLang="en-US" dirty="0"/>
          </a:p>
        </p:txBody>
      </p:sp>
      <p:cxnSp>
        <p:nvCxnSpPr>
          <p:cNvPr id="108" name="直线连接符 3">
            <a:extLst>
              <a:ext uri="{FF2B5EF4-FFF2-40B4-BE49-F238E27FC236}">
                <a16:creationId xmlns:a16="http://schemas.microsoft.com/office/drawing/2014/main" id="{60B16880-E1CD-43A2-BE6F-119ADB7CC8B4}"/>
              </a:ext>
            </a:extLst>
          </p:cNvPr>
          <p:cNvCxnSpPr/>
          <p:nvPr userDrawn="1"/>
        </p:nvCxnSpPr>
        <p:spPr>
          <a:xfrm>
            <a:off x="0" y="979424"/>
            <a:ext cx="12192000"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0CE22A7F-48D4-49E3-8E8F-696686D38717}"/>
              </a:ext>
            </a:extLst>
          </p:cNvPr>
          <p:cNvSpPr/>
          <p:nvPr userDrawn="1"/>
        </p:nvSpPr>
        <p:spPr>
          <a:xfrm>
            <a:off x="6782812" y="-271202"/>
            <a:ext cx="7560000" cy="7560000"/>
          </a:xfrm>
          <a:prstGeom prst="rect">
            <a:avLst/>
          </a:prstGeom>
          <a:blipFill dpi="0" rotWithShape="1">
            <a:blip r:embed="rId2">
              <a:alphaModFix amt="2000"/>
              <a:extLst>
                <a:ext uri="{BEBA8EAE-BF5A-486C-A8C5-ECC9F3942E4B}">
                  <a14:imgProps xmlns:a14="http://schemas.microsoft.com/office/drawing/2010/main">
                    <a14:imgLayer r:embed="rId3">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7" name="标题 1">
            <a:extLst>
              <a:ext uri="{FF2B5EF4-FFF2-40B4-BE49-F238E27FC236}">
                <a16:creationId xmlns:a16="http://schemas.microsoft.com/office/drawing/2014/main" id="{839E121F-F208-4321-8B4D-572490AE669F}"/>
              </a:ext>
            </a:extLst>
          </p:cNvPr>
          <p:cNvSpPr>
            <a:spLocks noGrp="1"/>
          </p:cNvSpPr>
          <p:nvPr>
            <p:ph type="title"/>
          </p:nvPr>
        </p:nvSpPr>
        <p:spPr>
          <a:xfrm>
            <a:off x="901446" y="176211"/>
            <a:ext cx="10342568" cy="663575"/>
          </a:xfrm>
        </p:spPr>
        <p:txBody>
          <a:bodyPr lIns="0">
            <a:normAutofit/>
          </a:bodyPr>
          <a:lstStyle>
            <a:lvl1pPr>
              <a:defRPr sz="3200" b="0">
                <a:solidFill>
                  <a:srgbClr val="00418A"/>
                </a:solidFill>
              </a:defRPr>
            </a:lvl1pPr>
          </a:lstStyle>
          <a:p>
            <a:r>
              <a:rPr lang="zh-CN" altLang="en-US" dirty="0"/>
              <a:t>单击此处编辑母版标题样式</a:t>
            </a:r>
          </a:p>
        </p:txBody>
      </p:sp>
      <p:pic>
        <p:nvPicPr>
          <p:cNvPr id="8" name="图片 7">
            <a:extLst>
              <a:ext uri="{FF2B5EF4-FFF2-40B4-BE49-F238E27FC236}">
                <a16:creationId xmlns:a16="http://schemas.microsoft.com/office/drawing/2014/main" id="{1C4F264D-8E8D-4926-972F-D56ACF12243C}"/>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ackgroundRemoval t="10000" b="90000" l="10000" r="90000">
                        <a14:backgroundMark x1="27500" y1="78250" x2="29500" y2="80250"/>
                        <a14:backgroundMark x1="64667" y1="82750" x2="65167" y2="82000"/>
                        <a14:backgroundMark x1="67833" y1="84250" x2="74000" y2="84250"/>
                      </a14:backgroundRemoval>
                    </a14:imgEffect>
                  </a14:imgLayer>
                </a14:imgProps>
              </a:ext>
              <a:ext uri="{28A0092B-C50C-407E-A947-70E740481C1C}">
                <a14:useLocalDpi xmlns:a14="http://schemas.microsoft.com/office/drawing/2010/main" val="0"/>
              </a:ext>
            </a:extLst>
          </a:blip>
          <a:srcRect l="14163" t="45876" r="21176" b="19603"/>
          <a:stretch/>
        </p:blipFill>
        <p:spPr>
          <a:xfrm>
            <a:off x="82255" y="332769"/>
            <a:ext cx="736896" cy="35045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3602677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8B7C9D-C1BC-434F-B29C-0E40385631E0}"/>
              </a:ext>
            </a:extLst>
          </p:cNvPr>
          <p:cNvSpPr>
            <a:spLocks noGrp="1"/>
          </p:cNvSpPr>
          <p:nvPr>
            <p:ph type="title"/>
          </p:nvPr>
        </p:nvSpPr>
        <p:spPr>
          <a:xfrm>
            <a:off x="803275" y="321475"/>
            <a:ext cx="7950200" cy="663575"/>
          </a:xfrm>
          <a:prstGeom prst="rect">
            <a:avLst/>
          </a:prstGeom>
        </p:spPr>
        <p:txBody>
          <a:bodyPr vert="horz" lIns="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8D2EE8-60EB-4758-81FA-19EC197F7013}"/>
              </a:ext>
            </a:extLst>
          </p:cNvPr>
          <p:cNvSpPr>
            <a:spLocks noGrp="1"/>
          </p:cNvSpPr>
          <p:nvPr>
            <p:ph type="body" idx="1"/>
          </p:nvPr>
        </p:nvSpPr>
        <p:spPr>
          <a:xfrm>
            <a:off x="803274" y="1130300"/>
            <a:ext cx="10712665" cy="5046663"/>
          </a:xfrm>
          <a:prstGeom prst="rect">
            <a:avLst/>
          </a:prstGeom>
        </p:spPr>
        <p:txBody>
          <a:bodyPr vert="horz" lIns="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0" name="页脚占位符 4">
            <a:extLst>
              <a:ext uri="{FF2B5EF4-FFF2-40B4-BE49-F238E27FC236}">
                <a16:creationId xmlns:a16="http://schemas.microsoft.com/office/drawing/2014/main" id="{5160DD68-6F9D-4942-B75D-333F4FD92B28}"/>
              </a:ext>
            </a:extLst>
          </p:cNvPr>
          <p:cNvSpPr txBox="1">
            <a:spLocks/>
          </p:cNvSpPr>
          <p:nvPr userDrawn="1"/>
        </p:nvSpPr>
        <p:spPr>
          <a:xfrm>
            <a:off x="4038600" y="624200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96626432"/>
      </p:ext>
    </p:extLst>
  </p:cSld>
  <p:clrMap bg1="lt1" tx1="dk1" bg2="lt2" tx2="dk2" accent1="accent1" accent2="accent2" accent3="accent3" accent4="accent4" accent5="accent5" accent6="accent6" hlink="hlink" folHlink="folHlink"/>
  <p:sldLayoutIdLst>
    <p:sldLayoutId id="2147483673" r:id="rId1"/>
    <p:sldLayoutId id="2147483661" r:id="rId2"/>
    <p:sldLayoutId id="2147483670" r:id="rId3"/>
    <p:sldLayoutId id="2147483674" r:id="rId4"/>
    <p:sldLayoutId id="2147483671" r:id="rId5"/>
    <p:sldLayoutId id="2147483650" r:id="rId6"/>
    <p:sldLayoutId id="2147483665" r:id="rId7"/>
    <p:sldLayoutId id="2147483662" r:id="rId8"/>
    <p:sldLayoutId id="2147483663" r:id="rId9"/>
    <p:sldLayoutId id="2147483666" r:id="rId10"/>
    <p:sldLayoutId id="2147483694" r:id="rId11"/>
    <p:sldLayoutId id="2147483667" r:id="rId12"/>
    <p:sldLayoutId id="2147483669" r:id="rId13"/>
    <p:sldLayoutId id="2147483668" r:id="rId14"/>
    <p:sldLayoutId id="2147483655" r:id="rId15"/>
    <p:sldLayoutId id="2147483695" r:id="rId1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19" userDrawn="1">
          <p15:clr>
            <a:srgbClr val="F26B43"/>
          </p15:clr>
        </p15:guide>
        <p15:guide id="2" pos="3840" userDrawn="1">
          <p15:clr>
            <a:srgbClr val="F26B43"/>
          </p15:clr>
        </p15:guide>
        <p15:guide id="3" pos="415" userDrawn="1">
          <p15:clr>
            <a:srgbClr val="F26B43"/>
          </p15:clr>
        </p15:guide>
        <p15:guide id="4" pos="7265" userDrawn="1">
          <p15:clr>
            <a:srgbClr val="F26B43"/>
          </p15:clr>
        </p15:guide>
        <p15:guide id="5" orient="horz" pos="640" userDrawn="1">
          <p15:clr>
            <a:srgbClr val="F26B43"/>
          </p15:clr>
        </p15:guide>
        <p15:guide id="6" orient="horz" pos="731" userDrawn="1">
          <p15:clr>
            <a:srgbClr val="F26B43"/>
          </p15:clr>
        </p15:guide>
        <p15:guide id="7" orient="horz" pos="3929" userDrawn="1">
          <p15:clr>
            <a:srgbClr val="F26B43"/>
          </p15:clr>
        </p15:guide>
        <p15:guide id="8" orient="horz" pos="4020" userDrawn="1">
          <p15:clr>
            <a:srgbClr val="F26B43"/>
          </p15:clr>
        </p15:guide>
        <p15:guide id="9" pos="2706" userDrawn="1">
          <p15:clr>
            <a:srgbClr val="F26B43"/>
          </p15:clr>
        </p15:guide>
        <p15:guide id="10" pos="4974" userDrawn="1">
          <p15:clr>
            <a:srgbClr val="F26B43"/>
          </p15:clr>
        </p15:guide>
        <p15:guide id="11" pos="506" userDrawn="1">
          <p15:clr>
            <a:srgbClr val="F26B43"/>
          </p15:clr>
        </p15:guide>
        <p15:guide id="12" pos="71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599392"/>
      </p:ext>
    </p:extLst>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27.emf"/><Relationship Id="rId5" Type="http://schemas.openxmlformats.org/officeDocument/2006/relationships/oleObject" Target="../embeddings/oleObject3.bin"/><Relationship Id="rId4" Type="http://schemas.openxmlformats.org/officeDocument/2006/relationships/image" Target="../media/image2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28.emf"/><Relationship Id="rId4"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vmlDrawing" Target="../drawings/vmlDrawing4.vml"/><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jpeg"/><Relationship Id="rId1" Type="http://schemas.openxmlformats.org/officeDocument/2006/relationships/slideLayout" Target="../slideLayouts/slideLayout15.xml"/><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3BB8D-0646-6F40-9C00-CD3C3CA1ECA9}"/>
              </a:ext>
            </a:extLst>
          </p:cNvPr>
          <p:cNvSpPr>
            <a:spLocks noGrp="1"/>
          </p:cNvSpPr>
          <p:nvPr>
            <p:ph type="ctrTitle"/>
          </p:nvPr>
        </p:nvSpPr>
        <p:spPr/>
        <p:txBody>
          <a:bodyPr>
            <a:normAutofit fontScale="90000"/>
          </a:bodyPr>
          <a:lstStyle/>
          <a:p>
            <a:r>
              <a:rPr lang="zh-CN" altLang="en-US" dirty="0"/>
              <a:t>面向数据驱动方法的</a:t>
            </a:r>
            <a:br>
              <a:rPr lang="en-US" altLang="zh-CN" dirty="0"/>
            </a:br>
            <a:r>
              <a:rPr lang="zh-CN" altLang="en-US" dirty="0"/>
              <a:t>大规模潮流样本生成方法研究</a:t>
            </a:r>
          </a:p>
        </p:txBody>
      </p:sp>
      <p:sp>
        <p:nvSpPr>
          <p:cNvPr id="3" name="副标题 2">
            <a:extLst>
              <a:ext uri="{FF2B5EF4-FFF2-40B4-BE49-F238E27FC236}">
                <a16:creationId xmlns:a16="http://schemas.microsoft.com/office/drawing/2014/main" id="{346150DD-6BFD-F640-A5D2-BB5E5E3789AF}"/>
              </a:ext>
            </a:extLst>
          </p:cNvPr>
          <p:cNvSpPr>
            <a:spLocks noGrp="1"/>
          </p:cNvSpPr>
          <p:nvPr>
            <p:ph type="subTitle" idx="1"/>
          </p:nvPr>
        </p:nvSpPr>
        <p:spPr/>
        <p:txBody>
          <a:bodyPr>
            <a:normAutofit fontScale="70000" lnSpcReduction="20000"/>
          </a:bodyPr>
          <a:lstStyle/>
          <a:p>
            <a:r>
              <a:rPr lang="en-US" altLang="zh-CN" dirty="0"/>
              <a:t>Study on the Generation Method of Large-scale Power Flow Samples for Data-driven Methods</a:t>
            </a:r>
          </a:p>
          <a:p>
            <a:endParaRPr lang="zh-CN" altLang="en-US" dirty="0"/>
          </a:p>
        </p:txBody>
      </p:sp>
      <p:pic>
        <p:nvPicPr>
          <p:cNvPr id="8" name="图片占位符 7">
            <a:extLst>
              <a:ext uri="{FF2B5EF4-FFF2-40B4-BE49-F238E27FC236}">
                <a16:creationId xmlns:a16="http://schemas.microsoft.com/office/drawing/2014/main" id="{FEAD5655-493F-1B4D-AB22-472B5645CBCD}"/>
              </a:ext>
            </a:extLst>
          </p:cNvPr>
          <p:cNvPicPr preferRelativeResize="0">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7351" t="9200" r="3441"/>
          <a:stretch/>
        </p:blipFill>
        <p:spPr>
          <a:xfrm>
            <a:off x="7916864" y="1"/>
            <a:ext cx="4097163" cy="6857998"/>
          </a:xfrm>
          <a:blipFill dpi="0" rotWithShape="1">
            <a:blip r:embed="rId4"/>
            <a:srcRect/>
            <a:stretch>
              <a:fillRect l="-225155" t="-3408" r="-1089"/>
            </a:stretch>
          </a:blipFill>
        </p:spPr>
      </p:pic>
      <p:graphicFrame>
        <p:nvGraphicFramePr>
          <p:cNvPr id="4" name="表格 3">
            <a:extLst>
              <a:ext uri="{FF2B5EF4-FFF2-40B4-BE49-F238E27FC236}">
                <a16:creationId xmlns:a16="http://schemas.microsoft.com/office/drawing/2014/main" id="{B2C17DE3-C849-46F0-8F85-DE7338ADA989}"/>
              </a:ext>
            </a:extLst>
          </p:cNvPr>
          <p:cNvGraphicFramePr>
            <a:graphicFrameLocks noGrp="1"/>
          </p:cNvGraphicFramePr>
          <p:nvPr>
            <p:extLst>
              <p:ext uri="{D42A27DB-BD31-4B8C-83A1-F6EECF244321}">
                <p14:modId xmlns:p14="http://schemas.microsoft.com/office/powerpoint/2010/main" val="288654137"/>
              </p:ext>
            </p:extLst>
          </p:nvPr>
        </p:nvGraphicFramePr>
        <p:xfrm>
          <a:off x="803275" y="4224513"/>
          <a:ext cx="4521200" cy="1112520"/>
        </p:xfrm>
        <a:graphic>
          <a:graphicData uri="http://schemas.openxmlformats.org/drawingml/2006/table">
            <a:tbl>
              <a:tblPr firstRow="1" bandRow="1">
                <a:tableStyleId>{5940675A-B579-460E-94D1-54222C63F5DA}</a:tableStyleId>
              </a:tblPr>
              <a:tblGrid>
                <a:gridCol w="1313543">
                  <a:extLst>
                    <a:ext uri="{9D8B030D-6E8A-4147-A177-3AD203B41FA5}">
                      <a16:colId xmlns:a16="http://schemas.microsoft.com/office/drawing/2014/main" val="323362437"/>
                    </a:ext>
                  </a:extLst>
                </a:gridCol>
                <a:gridCol w="3207657">
                  <a:extLst>
                    <a:ext uri="{9D8B030D-6E8A-4147-A177-3AD203B41FA5}">
                      <a16:colId xmlns:a16="http://schemas.microsoft.com/office/drawing/2014/main" val="1071160502"/>
                    </a:ext>
                  </a:extLst>
                </a:gridCol>
              </a:tblGrid>
              <a:tr h="370840">
                <a:tc>
                  <a:txBody>
                    <a:bodyPr/>
                    <a:lstStyle/>
                    <a:p>
                      <a:pPr algn="dist"/>
                      <a:r>
                        <a:rPr lang="zh-CN" altLang="en-US" dirty="0"/>
                        <a:t>答辩人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zh-CN" altLang="en-US" dirty="0"/>
                        <a:t>：陈鎏凯</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18622755"/>
                  </a:ext>
                </a:extLst>
              </a:tr>
              <a:tr h="370840">
                <a:tc>
                  <a:txBody>
                    <a:bodyPr/>
                    <a:lstStyle/>
                    <a:p>
                      <a:pPr algn="dist"/>
                      <a:r>
                        <a:rPr lang="zh-CN" altLang="en-US" dirty="0"/>
                        <a:t>指导老师</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zh-CN" altLang="en-US" dirty="0"/>
                        <a:t>：武志刚 副教授</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7924405"/>
                  </a:ext>
                </a:extLst>
              </a:tr>
              <a:tr h="370840">
                <a:tc>
                  <a:txBody>
                    <a:bodyPr/>
                    <a:lstStyle/>
                    <a:p>
                      <a:pPr algn="dist"/>
                      <a:r>
                        <a:rPr lang="zh-CN" altLang="en-US" dirty="0"/>
                        <a:t>时间</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zh-CN" altLang="en-US" dirty="0"/>
                        <a:t>：</a:t>
                      </a:r>
                      <a:r>
                        <a:rPr lang="en-US" altLang="zh-CN" dirty="0"/>
                        <a:t>2019</a:t>
                      </a:r>
                      <a:r>
                        <a:rPr lang="zh-CN" altLang="en-US" dirty="0"/>
                        <a:t>年</a:t>
                      </a:r>
                      <a:r>
                        <a:rPr lang="en-US" altLang="zh-CN" dirty="0"/>
                        <a:t>6</a:t>
                      </a:r>
                      <a:r>
                        <a:rPr lang="zh-CN" altLang="en-US" dirty="0"/>
                        <a:t>月</a:t>
                      </a:r>
                      <a:r>
                        <a:rPr lang="en-US" altLang="zh-CN" dirty="0"/>
                        <a:t>1</a:t>
                      </a:r>
                      <a:r>
                        <a:rPr lang="zh-CN" altLang="en-US" dirty="0"/>
                        <a:t>日</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01958020"/>
                  </a:ext>
                </a:extLst>
              </a:tr>
            </a:tbl>
          </a:graphicData>
        </a:graphic>
      </p:graphicFrame>
    </p:spTree>
    <p:extLst>
      <p:ext uri="{BB962C8B-B14F-4D97-AF65-F5344CB8AC3E}">
        <p14:creationId xmlns:p14="http://schemas.microsoft.com/office/powerpoint/2010/main" val="96972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对话气泡: 矩形 28">
            <a:extLst>
              <a:ext uri="{FF2B5EF4-FFF2-40B4-BE49-F238E27FC236}">
                <a16:creationId xmlns:a16="http://schemas.microsoft.com/office/drawing/2014/main" id="{E08F356E-2088-4575-AA36-39EF573C7DDA}"/>
              </a:ext>
            </a:extLst>
          </p:cNvPr>
          <p:cNvSpPr/>
          <p:nvPr/>
        </p:nvSpPr>
        <p:spPr>
          <a:xfrm>
            <a:off x="5764391" y="1414001"/>
            <a:ext cx="5216416" cy="5267788"/>
          </a:xfrm>
          <a:prstGeom prst="wedgeRectCallout">
            <a:avLst>
              <a:gd name="adj1" fmla="val -85837"/>
              <a:gd name="adj2" fmla="val -21168"/>
            </a:avLst>
          </a:prstGeom>
          <a:noFill/>
          <a:ln>
            <a:solidFill>
              <a:srgbClr val="03336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3" name="标题 2">
            <a:extLst>
              <a:ext uri="{FF2B5EF4-FFF2-40B4-BE49-F238E27FC236}">
                <a16:creationId xmlns:a16="http://schemas.microsoft.com/office/drawing/2014/main" id="{B9B2B656-9A65-4EAA-88A8-D67D5988C677}"/>
              </a:ext>
            </a:extLst>
          </p:cNvPr>
          <p:cNvSpPr>
            <a:spLocks noGrp="1"/>
          </p:cNvSpPr>
          <p:nvPr>
            <p:ph type="title"/>
          </p:nvPr>
        </p:nvSpPr>
        <p:spPr/>
        <p:txBody>
          <a:bodyPr/>
          <a:lstStyle/>
          <a:p>
            <a:r>
              <a:rPr lang="zh-CN" altLang="en-US" dirty="0"/>
              <a:t>传统潮流样本生成方法流程图</a:t>
            </a:r>
          </a:p>
        </p:txBody>
      </p:sp>
      <p:graphicFrame>
        <p:nvGraphicFramePr>
          <p:cNvPr id="4" name="对象 3">
            <a:extLst>
              <a:ext uri="{FF2B5EF4-FFF2-40B4-BE49-F238E27FC236}">
                <a16:creationId xmlns:a16="http://schemas.microsoft.com/office/drawing/2014/main" id="{B542731D-1FDA-44E7-A3EC-1A51C077650D}"/>
              </a:ext>
            </a:extLst>
          </p:cNvPr>
          <p:cNvGraphicFramePr>
            <a:graphicFrameLocks noChangeAspect="1"/>
          </p:cNvGraphicFramePr>
          <p:nvPr>
            <p:extLst>
              <p:ext uri="{D42A27DB-BD31-4B8C-83A1-F6EECF244321}">
                <p14:modId xmlns:p14="http://schemas.microsoft.com/office/powerpoint/2010/main" val="1128370384"/>
              </p:ext>
            </p:extLst>
          </p:nvPr>
        </p:nvGraphicFramePr>
        <p:xfrm>
          <a:off x="13082012" y="-113324"/>
          <a:ext cx="3959225" cy="6872288"/>
        </p:xfrm>
        <a:graphic>
          <a:graphicData uri="http://schemas.openxmlformats.org/presentationml/2006/ole">
            <mc:AlternateContent xmlns:mc="http://schemas.openxmlformats.org/markup-compatibility/2006">
              <mc:Choice xmlns:v="urn:schemas-microsoft-com:vml" Requires="v">
                <p:oleObj spid="_x0000_s11275" name="Microsoft Visio 绘图" r:id="rId3" imgW="3100185" imgH="5386318" progId="Visio.Drawing.15">
                  <p:embed/>
                </p:oleObj>
              </mc:Choice>
              <mc:Fallback>
                <p:oleObj name="Microsoft Visio 绘图" r:id="rId3" imgW="3100185" imgH="5386318" progId="Visio.Drawing.15">
                  <p:embed/>
                  <p:pic>
                    <p:nvPicPr>
                      <p:cNvPr id="5" name="对象 4">
                        <a:extLst>
                          <a:ext uri="{FF2B5EF4-FFF2-40B4-BE49-F238E27FC236}">
                            <a16:creationId xmlns:a16="http://schemas.microsoft.com/office/drawing/2014/main" id="{CAA9B99F-A095-460A-85C8-97F0789564D1}"/>
                          </a:ext>
                        </a:extLst>
                      </p:cNvPr>
                      <p:cNvPicPr>
                        <a:picLocks noChangeAspect="1" noChangeArrowheads="1"/>
                      </p:cNvPicPr>
                      <p:nvPr/>
                    </p:nvPicPr>
                    <p:blipFill>
                      <a:blip r:embed="rId4"/>
                      <a:srcRect/>
                      <a:stretch>
                        <a:fillRect/>
                      </a:stretch>
                    </p:blipFill>
                    <p:spPr bwMode="auto">
                      <a:xfrm>
                        <a:off x="13082012" y="-113324"/>
                        <a:ext cx="3959225" cy="6872288"/>
                      </a:xfrm>
                      <a:prstGeom prst="rect">
                        <a:avLst/>
                      </a:prstGeom>
                      <a:noFill/>
                    </p:spPr>
                  </p:pic>
                </p:oleObj>
              </mc:Fallback>
            </mc:AlternateContent>
          </a:graphicData>
        </a:graphic>
      </p:graphicFrame>
      <p:pic>
        <p:nvPicPr>
          <p:cNvPr id="7" name="图片 6">
            <a:extLst>
              <a:ext uri="{FF2B5EF4-FFF2-40B4-BE49-F238E27FC236}">
                <a16:creationId xmlns:a16="http://schemas.microsoft.com/office/drawing/2014/main" id="{72B253F9-F699-4CF9-BA19-FDA1CF00885A}"/>
              </a:ext>
            </a:extLst>
          </p:cNvPr>
          <p:cNvPicPr>
            <a:picLocks noChangeAspect="1"/>
          </p:cNvPicPr>
          <p:nvPr/>
        </p:nvPicPr>
        <p:blipFill>
          <a:blip r:embed="rId5"/>
          <a:stretch>
            <a:fillRect/>
          </a:stretch>
        </p:blipFill>
        <p:spPr>
          <a:xfrm>
            <a:off x="1438103" y="1680097"/>
            <a:ext cx="3390900" cy="5001692"/>
          </a:xfrm>
          <a:prstGeom prst="rect">
            <a:avLst/>
          </a:prstGeom>
        </p:spPr>
      </p:pic>
      <p:pic>
        <p:nvPicPr>
          <p:cNvPr id="8" name="图片 7">
            <a:extLst>
              <a:ext uri="{FF2B5EF4-FFF2-40B4-BE49-F238E27FC236}">
                <a16:creationId xmlns:a16="http://schemas.microsoft.com/office/drawing/2014/main" id="{5E1C21B2-CCB2-4AC5-BB27-2DC853D17F80}"/>
              </a:ext>
            </a:extLst>
          </p:cNvPr>
          <p:cNvPicPr>
            <a:picLocks noChangeAspect="1"/>
          </p:cNvPicPr>
          <p:nvPr/>
        </p:nvPicPr>
        <p:blipFill>
          <a:blip r:embed="rId6"/>
          <a:stretch>
            <a:fillRect/>
          </a:stretch>
        </p:blipFill>
        <p:spPr>
          <a:xfrm>
            <a:off x="-3690999" y="32970"/>
            <a:ext cx="3641174" cy="5300758"/>
          </a:xfrm>
          <a:prstGeom prst="rect">
            <a:avLst/>
          </a:prstGeom>
        </p:spPr>
      </p:pic>
      <p:grpSp>
        <p:nvGrpSpPr>
          <p:cNvPr id="28" name="组合 27">
            <a:extLst>
              <a:ext uri="{FF2B5EF4-FFF2-40B4-BE49-F238E27FC236}">
                <a16:creationId xmlns:a16="http://schemas.microsoft.com/office/drawing/2014/main" id="{25A0D408-4F55-4185-881A-F4CAC94B20F9}"/>
              </a:ext>
            </a:extLst>
          </p:cNvPr>
          <p:cNvGrpSpPr/>
          <p:nvPr/>
        </p:nvGrpSpPr>
        <p:grpSpPr>
          <a:xfrm>
            <a:off x="5861953" y="1824231"/>
            <a:ext cx="4681250" cy="4713424"/>
            <a:chOff x="14404858" y="283608"/>
            <a:chExt cx="4681250" cy="4713424"/>
          </a:xfrm>
        </p:grpSpPr>
        <p:sp>
          <p:nvSpPr>
            <p:cNvPr id="9" name="流程图: 过程 8">
              <a:extLst>
                <a:ext uri="{FF2B5EF4-FFF2-40B4-BE49-F238E27FC236}">
                  <a16:creationId xmlns:a16="http://schemas.microsoft.com/office/drawing/2014/main" id="{5455FAC9-2E22-4300-BE19-24CEF9344C97}"/>
                </a:ext>
              </a:extLst>
            </p:cNvPr>
            <p:cNvSpPr/>
            <p:nvPr/>
          </p:nvSpPr>
          <p:spPr>
            <a:xfrm>
              <a:off x="15299675" y="283608"/>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给定定解条件</a:t>
              </a:r>
            </a:p>
          </p:txBody>
        </p:sp>
        <p:sp>
          <p:nvSpPr>
            <p:cNvPr id="10" name="流程图: 过程 9">
              <a:extLst>
                <a:ext uri="{FF2B5EF4-FFF2-40B4-BE49-F238E27FC236}">
                  <a16:creationId xmlns:a16="http://schemas.microsoft.com/office/drawing/2014/main" id="{92FF4C8D-3384-4D25-B4AC-AED480686595}"/>
                </a:ext>
              </a:extLst>
            </p:cNvPr>
            <p:cNvSpPr/>
            <p:nvPr/>
          </p:nvSpPr>
          <p:spPr>
            <a:xfrm>
              <a:off x="15299675" y="1006910"/>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形成节点导纳矩阵</a:t>
              </a:r>
            </a:p>
          </p:txBody>
        </p:sp>
        <p:sp>
          <p:nvSpPr>
            <p:cNvPr id="11" name="流程图: 过程 10">
              <a:extLst>
                <a:ext uri="{FF2B5EF4-FFF2-40B4-BE49-F238E27FC236}">
                  <a16:creationId xmlns:a16="http://schemas.microsoft.com/office/drawing/2014/main" id="{AFC4A11F-D6D7-45D3-B831-F3B0CEF975C1}"/>
                </a:ext>
              </a:extLst>
            </p:cNvPr>
            <p:cNvSpPr/>
            <p:nvPr/>
          </p:nvSpPr>
          <p:spPr>
            <a:xfrm>
              <a:off x="15299675" y="1730212"/>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给定电压初值</a:t>
              </a:r>
            </a:p>
          </p:txBody>
        </p:sp>
        <p:sp>
          <p:nvSpPr>
            <p:cNvPr id="12" name="流程图: 过程 11">
              <a:extLst>
                <a:ext uri="{FF2B5EF4-FFF2-40B4-BE49-F238E27FC236}">
                  <a16:creationId xmlns:a16="http://schemas.microsoft.com/office/drawing/2014/main" id="{AAA429D6-1BBF-40A6-AB42-1C881B424985}"/>
                </a:ext>
              </a:extLst>
            </p:cNvPr>
            <p:cNvSpPr/>
            <p:nvPr/>
          </p:nvSpPr>
          <p:spPr>
            <a:xfrm>
              <a:off x="15299675" y="2453514"/>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计算节点不平衡量</a:t>
              </a:r>
            </a:p>
          </p:txBody>
        </p:sp>
        <p:sp>
          <p:nvSpPr>
            <p:cNvPr id="13" name="流程图: 过程 12">
              <a:extLst>
                <a:ext uri="{FF2B5EF4-FFF2-40B4-BE49-F238E27FC236}">
                  <a16:creationId xmlns:a16="http://schemas.microsoft.com/office/drawing/2014/main" id="{F4389104-E520-402C-AA42-62068F6E4C2B}"/>
                </a:ext>
              </a:extLst>
            </p:cNvPr>
            <p:cNvSpPr/>
            <p:nvPr/>
          </p:nvSpPr>
          <p:spPr>
            <a:xfrm>
              <a:off x="15299675" y="3176816"/>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解修正方程得电压修正量</a:t>
              </a:r>
            </a:p>
          </p:txBody>
        </p:sp>
        <p:sp>
          <p:nvSpPr>
            <p:cNvPr id="14" name="流程图: 过程 13">
              <a:extLst>
                <a:ext uri="{FF2B5EF4-FFF2-40B4-BE49-F238E27FC236}">
                  <a16:creationId xmlns:a16="http://schemas.microsoft.com/office/drawing/2014/main" id="{52BB7126-08B2-4071-B47A-49DBDA44540B}"/>
                </a:ext>
              </a:extLst>
            </p:cNvPr>
            <p:cNvSpPr/>
            <p:nvPr/>
          </p:nvSpPr>
          <p:spPr>
            <a:xfrm>
              <a:off x="15281022" y="3900118"/>
              <a:ext cx="3805086"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计算平衡节点功率及全部线路功率</a:t>
              </a:r>
            </a:p>
          </p:txBody>
        </p:sp>
        <p:sp>
          <p:nvSpPr>
            <p:cNvPr id="15" name="流程图: 过程 14">
              <a:extLst>
                <a:ext uri="{FF2B5EF4-FFF2-40B4-BE49-F238E27FC236}">
                  <a16:creationId xmlns:a16="http://schemas.microsoft.com/office/drawing/2014/main" id="{941CD114-98F9-4250-B305-FF5428F155D5}"/>
                </a:ext>
              </a:extLst>
            </p:cNvPr>
            <p:cNvSpPr/>
            <p:nvPr/>
          </p:nvSpPr>
          <p:spPr>
            <a:xfrm>
              <a:off x="15281022" y="4623420"/>
              <a:ext cx="3805086"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输出潮流样本</a:t>
              </a:r>
            </a:p>
          </p:txBody>
        </p:sp>
        <p:cxnSp>
          <p:nvCxnSpPr>
            <p:cNvPr id="16" name="直接箭头连接符 15">
              <a:extLst>
                <a:ext uri="{FF2B5EF4-FFF2-40B4-BE49-F238E27FC236}">
                  <a16:creationId xmlns:a16="http://schemas.microsoft.com/office/drawing/2014/main" id="{AFB0563A-139C-4119-B6C2-38CDA1A23496}"/>
                </a:ext>
              </a:extLst>
            </p:cNvPr>
            <p:cNvCxnSpPr>
              <a:stCxn id="9" idx="2"/>
              <a:endCxn id="10" idx="0"/>
            </p:cNvCxnSpPr>
            <p:nvPr/>
          </p:nvCxnSpPr>
          <p:spPr>
            <a:xfrm>
              <a:off x="17183565" y="657220"/>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4A29BA8-0826-49F4-997D-F477FBDC523F}"/>
                </a:ext>
              </a:extLst>
            </p:cNvPr>
            <p:cNvCxnSpPr>
              <a:cxnSpLocks/>
              <a:stCxn id="10" idx="2"/>
              <a:endCxn id="11" idx="0"/>
            </p:cNvCxnSpPr>
            <p:nvPr/>
          </p:nvCxnSpPr>
          <p:spPr>
            <a:xfrm>
              <a:off x="17183565" y="1380522"/>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4C47A08-F71A-442A-A00D-CBE63B75D55F}"/>
                </a:ext>
              </a:extLst>
            </p:cNvPr>
            <p:cNvCxnSpPr>
              <a:cxnSpLocks/>
              <a:endCxn id="12" idx="0"/>
            </p:cNvCxnSpPr>
            <p:nvPr/>
          </p:nvCxnSpPr>
          <p:spPr>
            <a:xfrm>
              <a:off x="17176191" y="2103824"/>
              <a:ext cx="7374"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8BFF06B-F759-46A9-8A08-B214CB70A792}"/>
                </a:ext>
              </a:extLst>
            </p:cNvPr>
            <p:cNvCxnSpPr>
              <a:cxnSpLocks/>
              <a:stCxn id="12" idx="2"/>
              <a:endCxn id="13" idx="0"/>
            </p:cNvCxnSpPr>
            <p:nvPr/>
          </p:nvCxnSpPr>
          <p:spPr>
            <a:xfrm>
              <a:off x="17183565" y="2827126"/>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DE82761-A139-4226-A95A-0867E5AAE1E2}"/>
                </a:ext>
              </a:extLst>
            </p:cNvPr>
            <p:cNvCxnSpPr>
              <a:cxnSpLocks/>
              <a:stCxn id="13" idx="2"/>
              <a:endCxn id="14" idx="0"/>
            </p:cNvCxnSpPr>
            <p:nvPr/>
          </p:nvCxnSpPr>
          <p:spPr>
            <a:xfrm>
              <a:off x="17183565" y="3550428"/>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30A852A-978A-4BD2-8818-CAF6DD7C9AE8}"/>
                </a:ext>
              </a:extLst>
            </p:cNvPr>
            <p:cNvCxnSpPr>
              <a:cxnSpLocks/>
              <a:stCxn id="14" idx="2"/>
              <a:endCxn id="15" idx="0"/>
            </p:cNvCxnSpPr>
            <p:nvPr/>
          </p:nvCxnSpPr>
          <p:spPr>
            <a:xfrm>
              <a:off x="17183565" y="4273730"/>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95D56CB5-7AF2-4826-BAEB-1897D8AE8C82}"/>
                </a:ext>
              </a:extLst>
            </p:cNvPr>
            <p:cNvCxnSpPr>
              <a:cxnSpLocks/>
              <a:stCxn id="12" idx="3"/>
              <a:endCxn id="14" idx="3"/>
            </p:cNvCxnSpPr>
            <p:nvPr/>
          </p:nvCxnSpPr>
          <p:spPr>
            <a:xfrm>
              <a:off x="19067455" y="2640320"/>
              <a:ext cx="18653" cy="1446604"/>
            </a:xfrm>
            <a:prstGeom prst="bentConnector3">
              <a:avLst>
                <a:gd name="adj1" fmla="val 132554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26B5E048-964D-4160-93A1-B04D12091AE0}"/>
                </a:ext>
              </a:extLst>
            </p:cNvPr>
            <p:cNvCxnSpPr>
              <a:cxnSpLocks/>
              <a:stCxn id="13" idx="1"/>
              <a:endCxn id="11" idx="1"/>
            </p:cNvCxnSpPr>
            <p:nvPr/>
          </p:nvCxnSpPr>
          <p:spPr>
            <a:xfrm rot="10800000">
              <a:off x="15299675" y="1917018"/>
              <a:ext cx="12700" cy="1446604"/>
            </a:xfrm>
            <a:prstGeom prst="bent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AD4B977-8CC5-4DF6-95DE-78CD9A63A47A}"/>
                </a:ext>
              </a:extLst>
            </p:cNvPr>
            <p:cNvCxnSpPr>
              <a:cxnSpLocks/>
            </p:cNvCxnSpPr>
            <p:nvPr/>
          </p:nvCxnSpPr>
          <p:spPr>
            <a:xfrm>
              <a:off x="15012786" y="1786959"/>
              <a:ext cx="0" cy="176346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2843662-1606-48E5-AC00-CB0C7AD3D4D0}"/>
                </a:ext>
              </a:extLst>
            </p:cNvPr>
            <p:cNvCxnSpPr>
              <a:cxnSpLocks/>
            </p:cNvCxnSpPr>
            <p:nvPr/>
          </p:nvCxnSpPr>
          <p:spPr>
            <a:xfrm>
              <a:off x="14879436" y="1782197"/>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48E91E7-BF8D-4EA3-9637-85424FFEC440}"/>
                </a:ext>
              </a:extLst>
            </p:cNvPr>
            <p:cNvCxnSpPr>
              <a:cxnSpLocks/>
            </p:cNvCxnSpPr>
            <p:nvPr/>
          </p:nvCxnSpPr>
          <p:spPr>
            <a:xfrm>
              <a:off x="14879436" y="3536141"/>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EA9CEFB-0FCC-4156-8828-05453039A51E}"/>
                </a:ext>
              </a:extLst>
            </p:cNvPr>
            <p:cNvSpPr txBox="1"/>
            <p:nvPr/>
          </p:nvSpPr>
          <p:spPr>
            <a:xfrm>
              <a:off x="14404858" y="1883863"/>
              <a:ext cx="488347" cy="1822743"/>
            </a:xfrm>
            <a:prstGeom prst="rect">
              <a:avLst/>
            </a:prstGeom>
            <a:noFill/>
            <a:ln>
              <a:solidFill>
                <a:schemeClr val="tx1"/>
              </a:solidFill>
            </a:ln>
          </p:spPr>
          <p:txBody>
            <a:bodyPr wrap="square" rtlCol="0">
              <a:spAutoFit/>
            </a:bodyPr>
            <a:lstStyle/>
            <a:p>
              <a:pPr algn="ctr">
                <a:lnSpc>
                  <a:spcPct val="120000"/>
                </a:lnSpc>
                <a:spcAft>
                  <a:spcPts val="600"/>
                </a:spcAft>
              </a:pPr>
              <a:r>
                <a:rPr kumimoji="1" lang="zh-CN" altLang="en-US" sz="2400" dirty="0">
                  <a:solidFill>
                    <a:srgbClr val="00418A"/>
                  </a:solidFill>
                </a:rPr>
                <a:t>需要迭代</a:t>
              </a:r>
            </a:p>
          </p:txBody>
        </p:sp>
      </p:grpSp>
      <p:grpSp>
        <p:nvGrpSpPr>
          <p:cNvPr id="35" name="组合 34">
            <a:extLst>
              <a:ext uri="{FF2B5EF4-FFF2-40B4-BE49-F238E27FC236}">
                <a16:creationId xmlns:a16="http://schemas.microsoft.com/office/drawing/2014/main" id="{7031F9D3-80AF-4909-BC76-8CD74783AC23}"/>
              </a:ext>
            </a:extLst>
          </p:cNvPr>
          <p:cNvGrpSpPr/>
          <p:nvPr/>
        </p:nvGrpSpPr>
        <p:grpSpPr>
          <a:xfrm>
            <a:off x="944492" y="1680098"/>
            <a:ext cx="340071" cy="4242854"/>
            <a:chOff x="944493" y="3325200"/>
            <a:chExt cx="266700" cy="1768231"/>
          </a:xfrm>
        </p:grpSpPr>
        <p:cxnSp>
          <p:nvCxnSpPr>
            <p:cNvPr id="30" name="直接箭头连接符 29">
              <a:extLst>
                <a:ext uri="{FF2B5EF4-FFF2-40B4-BE49-F238E27FC236}">
                  <a16:creationId xmlns:a16="http://schemas.microsoft.com/office/drawing/2014/main" id="{87BA37ED-2749-4E9C-93C0-742F0CF9961F}"/>
                </a:ext>
              </a:extLst>
            </p:cNvPr>
            <p:cNvCxnSpPr>
              <a:cxnSpLocks/>
            </p:cNvCxnSpPr>
            <p:nvPr/>
          </p:nvCxnSpPr>
          <p:spPr>
            <a:xfrm>
              <a:off x="1077843" y="3329962"/>
              <a:ext cx="0" cy="176346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A9FD827-1F6D-465C-A765-4A588712A627}"/>
                </a:ext>
              </a:extLst>
            </p:cNvPr>
            <p:cNvCxnSpPr>
              <a:cxnSpLocks/>
            </p:cNvCxnSpPr>
            <p:nvPr/>
          </p:nvCxnSpPr>
          <p:spPr>
            <a:xfrm>
              <a:off x="944493" y="3325200"/>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A9211AE-CDDA-4CC3-B856-5CB0FE5D7B1D}"/>
                </a:ext>
              </a:extLst>
            </p:cNvPr>
            <p:cNvCxnSpPr>
              <a:cxnSpLocks/>
            </p:cNvCxnSpPr>
            <p:nvPr/>
          </p:nvCxnSpPr>
          <p:spPr>
            <a:xfrm>
              <a:off x="944493" y="5090942"/>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41F168FD-F39F-4691-9ED0-A574F9673442}"/>
              </a:ext>
            </a:extLst>
          </p:cNvPr>
          <p:cNvSpPr txBox="1"/>
          <p:nvPr/>
        </p:nvSpPr>
        <p:spPr>
          <a:xfrm>
            <a:off x="469915" y="3426866"/>
            <a:ext cx="488347" cy="1822743"/>
          </a:xfrm>
          <a:prstGeom prst="rect">
            <a:avLst/>
          </a:prstGeom>
          <a:noFill/>
          <a:ln>
            <a:solidFill>
              <a:schemeClr val="tx1"/>
            </a:solidFill>
          </a:ln>
        </p:spPr>
        <p:txBody>
          <a:bodyPr wrap="square" rtlCol="0">
            <a:spAutoFit/>
          </a:bodyPr>
          <a:lstStyle/>
          <a:p>
            <a:pPr algn="ctr">
              <a:lnSpc>
                <a:spcPct val="120000"/>
              </a:lnSpc>
              <a:spcAft>
                <a:spcPts val="600"/>
              </a:spcAft>
            </a:pPr>
            <a:r>
              <a:rPr kumimoji="1" lang="zh-CN" altLang="en-US" sz="2400" dirty="0">
                <a:solidFill>
                  <a:srgbClr val="00418A"/>
                </a:solidFill>
              </a:rPr>
              <a:t>需要迭代</a:t>
            </a:r>
          </a:p>
        </p:txBody>
      </p:sp>
    </p:spTree>
    <p:extLst>
      <p:ext uri="{BB962C8B-B14F-4D97-AF65-F5344CB8AC3E}">
        <p14:creationId xmlns:p14="http://schemas.microsoft.com/office/powerpoint/2010/main" val="361074058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7787F7-0BE1-442A-A92B-5DB8C8B1A541}"/>
              </a:ext>
            </a:extLst>
          </p:cNvPr>
          <p:cNvSpPr>
            <a:spLocks noGrp="1"/>
          </p:cNvSpPr>
          <p:nvPr>
            <p:ph type="title"/>
          </p:nvPr>
        </p:nvSpPr>
        <p:spPr/>
        <p:txBody>
          <a:bodyPr/>
          <a:lstStyle/>
          <a:p>
            <a:r>
              <a:rPr lang="zh-CN" altLang="en-US" dirty="0"/>
              <a:t>传统样本生成方法的计算量分析</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C7E84D0-359B-4C36-B061-D5CB24ADC9B2}"/>
                  </a:ext>
                </a:extLst>
              </p:cNvPr>
              <p:cNvSpPr txBox="1"/>
              <p:nvPr/>
            </p:nvSpPr>
            <p:spPr>
              <a:xfrm>
                <a:off x="4254269" y="3152494"/>
                <a:ext cx="7453649" cy="3862935"/>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400" dirty="0">
                    <a:solidFill>
                      <a:srgbClr val="00418A"/>
                    </a:solidFill>
                  </a:rPr>
                  <a:t>计算量</a:t>
                </a:r>
                <a:endParaRPr kumimoji="1" lang="en-US" altLang="zh-CN" sz="2400" dirty="0">
                  <a:solidFill>
                    <a:srgbClr val="00418A"/>
                  </a:solidFill>
                </a:endParaRPr>
              </a:p>
              <a:p>
                <a:pPr algn="just">
                  <a:lnSpc>
                    <a:spcPct val="130000"/>
                  </a:lnSpc>
                  <a:spcAft>
                    <a:spcPts val="600"/>
                  </a:spcAft>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𝑁</m:t>
                          </m:r>
                        </m:e>
                        <m:sub>
                          <m:r>
                            <a:rPr lang="zh-CN" altLang="en-US">
                              <a:latin typeface="Cambria Math" panose="02040503050406030204" pitchFamily="18" charset="0"/>
                            </a:rPr>
                            <m:t>1</m:t>
                          </m:r>
                        </m:sub>
                        <m:sup>
                          <m:d>
                            <m:dPr>
                              <m:ctrlPr>
                                <a:rPr lang="zh-CN" altLang="en-US" i="1">
                                  <a:latin typeface="Cambria Math" panose="02040503050406030204" pitchFamily="18" charset="0"/>
                                </a:rPr>
                              </m:ctrlPr>
                            </m:dPr>
                            <m:e>
                              <m:r>
                                <a:rPr lang="zh-CN" altLang="en-US">
                                  <a:latin typeface="Cambria Math" panose="02040503050406030204" pitchFamily="18" charset="0"/>
                                </a:rPr>
                                <m:t>解潮流方法</m:t>
                              </m:r>
                            </m:e>
                          </m:d>
                        </m:sup>
                      </m:sSubSup>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𝜂</m:t>
                          </m:r>
                        </m:den>
                      </m:f>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𝑁</m:t>
                          </m:r>
                        </m:e>
                        <m:sub>
                          <m:r>
                            <a:rPr lang="zh-CN" altLang="en-US" i="1">
                              <a:latin typeface="Cambria Math" panose="02040503050406030204" pitchFamily="18" charset="0"/>
                            </a:rPr>
                            <m:t>𝑃</m:t>
                          </m:r>
                        </m:sub>
                        <m:sup>
                          <m:d>
                            <m:dPr>
                              <m:ctrlPr>
                                <a:rPr lang="zh-CN" altLang="en-US" i="1">
                                  <a:latin typeface="Cambria Math" panose="02040503050406030204" pitchFamily="18" charset="0"/>
                                </a:rPr>
                              </m:ctrlPr>
                            </m:dPr>
                            <m:e>
                              <m:r>
                                <a:rPr lang="zh-CN" altLang="en-US" i="1">
                                  <a:latin typeface="Cambria Math" panose="02040503050406030204" pitchFamily="18" charset="0"/>
                                </a:rPr>
                                <m:t>𝐴</m:t>
                              </m:r>
                            </m:e>
                          </m:d>
                        </m:sup>
                      </m:sSubSup>
                      <m:r>
                        <a:rPr lang="zh-CN" altLang="en-US">
                          <a:latin typeface="Cambria Math" panose="02040503050406030204" pitchFamily="18" charset="0"/>
                        </a:rPr>
                        <m:t>+</m:t>
                      </m:r>
                      <m:f>
                        <m:fPr>
                          <m:ctrlPr>
                            <a:rPr lang="zh-CN" altLang="en-US" i="1" smtClean="0">
                              <a:solidFill>
                                <a:srgbClr val="FF0000"/>
                              </a:solidFill>
                              <a:latin typeface="Cambria Math" panose="02040503050406030204" pitchFamily="18" charset="0"/>
                            </a:rPr>
                          </m:ctrlPr>
                        </m:fPr>
                        <m:num>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𝑛</m:t>
                              </m:r>
                            </m:e>
                            <m:sub>
                              <m:r>
                                <a:rPr lang="zh-CN" altLang="en-US" i="1">
                                  <a:solidFill>
                                    <a:srgbClr val="FF0000"/>
                                  </a:solidFill>
                                  <a:latin typeface="Cambria Math" panose="02040503050406030204" pitchFamily="18" charset="0"/>
                                </a:rPr>
                                <m:t>𝑖𝑡𝑒𝑟</m:t>
                              </m:r>
                            </m:sub>
                          </m:sSub>
                        </m:num>
                        <m:den>
                          <m:r>
                            <a:rPr lang="zh-CN" altLang="en-US" i="1">
                              <a:solidFill>
                                <a:srgbClr val="FF0000"/>
                              </a:solidFill>
                              <a:latin typeface="Cambria Math" panose="02040503050406030204" pitchFamily="18" charset="0"/>
                            </a:rPr>
                            <m:t>𝜂</m:t>
                          </m:r>
                        </m:den>
                      </m:f>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smtClean="0">
                              <a:solidFill>
                                <a:srgbClr val="FF0000"/>
                              </a:solidFill>
                              <a:latin typeface="Cambria Math" panose="02040503050406030204" pitchFamily="18" charset="0"/>
                            </a:rPr>
                            <m:t>𝑁</m:t>
                          </m:r>
                        </m:e>
                        <m:sub>
                          <m:r>
                            <a:rPr lang="zh-CN" altLang="en-US" i="1" smtClean="0">
                              <a:solidFill>
                                <a:srgbClr val="FF0000"/>
                              </a:solidFill>
                              <a:latin typeface="Cambria Math" panose="02040503050406030204" pitchFamily="18" charset="0"/>
                            </a:rPr>
                            <m:t>𝑁𝑃</m:t>
                          </m:r>
                        </m:sub>
                        <m:sup>
                          <m:d>
                            <m:dPr>
                              <m:ctrlPr>
                                <a:rPr lang="zh-CN" altLang="en-US" i="1" smtClean="0">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𝐵𝑣</m:t>
                              </m:r>
                            </m:e>
                          </m:d>
                        </m:sup>
                      </m:sSubSup>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𝑖𝑡𝑒𝑟</m:t>
                              </m:r>
                            </m:sub>
                          </m:sSub>
                        </m:num>
                        <m:den>
                          <m:r>
                            <a:rPr lang="zh-CN" altLang="en-US" i="1">
                              <a:latin typeface="Cambria Math" panose="02040503050406030204" pitchFamily="18" charset="0"/>
                            </a:rPr>
                            <m:t>𝜂</m:t>
                          </m:r>
                        </m:den>
                      </m:f>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𝑁</m:t>
                          </m:r>
                        </m:e>
                        <m:sub>
                          <m:r>
                            <a:rPr lang="zh-CN" altLang="en-US" i="1">
                              <a:latin typeface="Cambria Math" panose="02040503050406030204" pitchFamily="18" charset="0"/>
                            </a:rPr>
                            <m:t>𝑁𝑃</m:t>
                          </m:r>
                        </m:sub>
                        <m:sup>
                          <m:d>
                            <m:dPr>
                              <m:ctrlPr>
                                <a:rPr lang="zh-CN" altLang="en-US" i="1">
                                  <a:latin typeface="Cambria Math" panose="02040503050406030204" pitchFamily="18" charset="0"/>
                                </a:rPr>
                              </m:ctrlPr>
                            </m:dPr>
                            <m:e>
                              <m:r>
                                <a:rPr lang="zh-CN" altLang="en-US" i="1">
                                  <a:latin typeface="Cambria Math" panose="02040503050406030204" pitchFamily="18" charset="0"/>
                                </a:rPr>
                                <m:t>𝐷</m:t>
                              </m:r>
                            </m:e>
                          </m:d>
                        </m:sup>
                      </m:sSubSup>
                    </m:oMath>
                  </m:oMathPara>
                </a14:m>
                <a:endParaRPr lang="en-US" altLang="zh-CN" dirty="0"/>
              </a:p>
              <a:p>
                <a:pPr algn="just">
                  <a:lnSpc>
                    <a:spcPct val="130000"/>
                  </a:lnSpc>
                  <a:spcAft>
                    <a:spcPts val="600"/>
                  </a:spcAft>
                </a:pPr>
                <a:r>
                  <a:rPr kumimoji="1" lang="zh-CN" altLang="en-US" dirty="0">
                    <a:solidFill>
                      <a:schemeClr val="tx1">
                        <a:lumMod val="75000"/>
                        <a:lumOff val="25000"/>
                      </a:schemeClr>
                    </a:solidFill>
                  </a:rPr>
                  <a:t>其中，</a:t>
                </a:r>
                <a14:m>
                  <m:oMath xmlns:m="http://schemas.openxmlformats.org/officeDocument/2006/math">
                    <m:r>
                      <a:rPr lang="en-US" altLang="zh-CN" i="1" kern="100">
                        <a:latin typeface="Cambria Math" panose="02040503050406030204" pitchFamily="18" charset="0"/>
                        <a:ea typeface="宋体" panose="02010600030101010101" pitchFamily="2" charset="-122"/>
                        <a:cs typeface="Arial" panose="020B0604020202020204" pitchFamily="34" charset="0"/>
                      </a:rPr>
                      <m:t>𝑛</m:t>
                    </m:r>
                  </m:oMath>
                </a14:m>
                <a:r>
                  <a:rPr lang="zh-CN" altLang="en-US" dirty="0">
                    <a:latin typeface="Cambria Math" panose="02040503050406030204" pitchFamily="18" charset="0"/>
                  </a:rPr>
                  <a:t>表示节点数量</a:t>
                </a:r>
                <a:endParaRPr lang="en-US" altLang="zh-CN" i="1" dirty="0">
                  <a:latin typeface="Cambria Math" panose="02040503050406030204" pitchFamily="18" charset="0"/>
                </a:endParaRPr>
              </a:p>
              <a:p>
                <a:pPr lvl="1" algn="just">
                  <a:lnSpc>
                    <a:spcPct val="130000"/>
                  </a:lnSpc>
                  <a:spcAft>
                    <a:spcPts val="600"/>
                  </a:spcAft>
                </a:pPr>
                <a14:m>
                  <m:oMath xmlns:m="http://schemas.openxmlformats.org/officeDocument/2006/math">
                    <m:r>
                      <a:rPr lang="zh-CN" altLang="en-US" i="1">
                        <a:latin typeface="Cambria Math" panose="02040503050406030204" pitchFamily="18" charset="0"/>
                      </a:rPr>
                      <m:t>𝑁</m:t>
                    </m:r>
                  </m:oMath>
                </a14:m>
                <a:r>
                  <a:rPr kumimoji="1" lang="zh-CN" altLang="en-US" dirty="0">
                    <a:solidFill>
                      <a:schemeClr val="tx1">
                        <a:lumMod val="75000"/>
                        <a:lumOff val="25000"/>
                      </a:schemeClr>
                    </a:solidFill>
                  </a:rPr>
                  <a:t>表示某一环节的计算量</a:t>
                </a:r>
                <a:endParaRPr kumimoji="1" lang="en-US" altLang="zh-CN" dirty="0">
                  <a:solidFill>
                    <a:schemeClr val="tx1">
                      <a:lumMod val="75000"/>
                      <a:lumOff val="25000"/>
                    </a:schemeClr>
                  </a:solidFill>
                </a:endParaRPr>
              </a:p>
              <a:p>
                <a:pPr lvl="1" algn="just">
                  <a:lnSpc>
                    <a:spcPct val="130000"/>
                  </a:lnSpc>
                  <a:spcAft>
                    <a:spcPts val="600"/>
                  </a:spcAft>
                </a:pP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𝑖𝑡𝑒𝑟</m:t>
                        </m:r>
                      </m:sub>
                    </m:sSub>
                  </m:oMath>
                </a14:m>
                <a:r>
                  <a:rPr kumimoji="1" lang="zh-CN" altLang="en-US" dirty="0">
                    <a:solidFill>
                      <a:schemeClr val="tx1">
                        <a:lumMod val="75000"/>
                        <a:lumOff val="25000"/>
                      </a:schemeClr>
                    </a:solidFill>
                  </a:rPr>
                  <a:t>为生成一个样本需要的迭代次数</a:t>
                </a:r>
                <a:endParaRPr kumimoji="1" lang="en-US" altLang="zh-CN" dirty="0">
                  <a:solidFill>
                    <a:schemeClr val="tx1">
                      <a:lumMod val="75000"/>
                      <a:lumOff val="25000"/>
                    </a:schemeClr>
                  </a:solidFill>
                </a:endParaRPr>
              </a:p>
              <a:p>
                <a:pPr lvl="1" algn="just">
                  <a:lnSpc>
                    <a:spcPct val="130000"/>
                  </a:lnSpc>
                  <a:spcAft>
                    <a:spcPts val="600"/>
                  </a:spcAft>
                </a:pPr>
                <a14:m>
                  <m:oMath xmlns:m="http://schemas.openxmlformats.org/officeDocument/2006/math">
                    <m:r>
                      <a:rPr lang="zh-CN" altLang="en-US" i="1">
                        <a:latin typeface="Cambria Math" panose="02040503050406030204" pitchFamily="18" charset="0"/>
                      </a:rPr>
                      <m:t>𝜂</m:t>
                    </m:r>
                  </m:oMath>
                </a14:m>
                <a:r>
                  <a:rPr kumimoji="1" lang="zh-CN" altLang="en-US" dirty="0">
                    <a:solidFill>
                      <a:schemeClr val="tx1">
                        <a:lumMod val="75000"/>
                        <a:lumOff val="25000"/>
                      </a:schemeClr>
                    </a:solidFill>
                  </a:rPr>
                  <a:t>为综合了潮流无解等情况后，生成一个样本的成功率</a:t>
                </a:r>
                <a:endParaRPr kumimoji="1" lang="en-US" altLang="zh-CN" dirty="0">
                  <a:solidFill>
                    <a:schemeClr val="tx1">
                      <a:lumMod val="75000"/>
                      <a:lumOff val="25000"/>
                    </a:schemeClr>
                  </a:solidFill>
                </a:endParaRPr>
              </a:p>
              <a:p>
                <a:pPr algn="just">
                  <a:lnSpc>
                    <a:spcPct val="130000"/>
                  </a:lnSpc>
                  <a:spcAft>
                    <a:spcPts val="600"/>
                  </a:spcAft>
                </a:pPr>
                <a:r>
                  <a:rPr kumimoji="1" lang="zh-CN" altLang="en-US" dirty="0">
                    <a:solidFill>
                      <a:srgbClr val="FF0000"/>
                    </a:solidFill>
                  </a:rPr>
                  <a:t>每次迭代都需要解潮流是计算量大的原因</a:t>
                </a:r>
              </a:p>
            </p:txBody>
          </p:sp>
        </mc:Choice>
        <mc:Fallback xmlns="">
          <p:sp>
            <p:nvSpPr>
              <p:cNvPr id="5" name="文本框 4">
                <a:extLst>
                  <a:ext uri="{FF2B5EF4-FFF2-40B4-BE49-F238E27FC236}">
                    <a16:creationId xmlns:a16="http://schemas.microsoft.com/office/drawing/2014/main" id="{EC7E84D0-359B-4C36-B061-D5CB24ADC9B2}"/>
                  </a:ext>
                </a:extLst>
              </p:cNvPr>
              <p:cNvSpPr txBox="1">
                <a:spLocks noRot="1" noChangeAspect="1" noMove="1" noResize="1" noEditPoints="1" noAdjustHandles="1" noChangeArrowheads="1" noChangeShapeType="1" noTextEdit="1"/>
              </p:cNvSpPr>
              <p:nvPr/>
            </p:nvSpPr>
            <p:spPr>
              <a:xfrm>
                <a:off x="4254269" y="3152494"/>
                <a:ext cx="7453649" cy="3862935"/>
              </a:xfrm>
              <a:prstGeom prst="rect">
                <a:avLst/>
              </a:prstGeom>
              <a:blipFill>
                <a:blip r:embed="rId2"/>
                <a:stretch>
                  <a:fillRect l="-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983C897E-7AF3-4564-9382-428CAE930676}"/>
                  </a:ext>
                </a:extLst>
              </p:cNvPr>
              <p:cNvGraphicFramePr>
                <a:graphicFrameLocks noGrp="1"/>
              </p:cNvGraphicFramePr>
              <p:nvPr>
                <p:extLst>
                  <p:ext uri="{D42A27DB-BD31-4B8C-83A1-F6EECF244321}">
                    <p14:modId xmlns:p14="http://schemas.microsoft.com/office/powerpoint/2010/main" val="4076000020"/>
                  </p:ext>
                </p:extLst>
              </p:nvPr>
            </p:nvGraphicFramePr>
            <p:xfrm>
              <a:off x="4254269" y="1043659"/>
              <a:ext cx="7453649" cy="2194560"/>
            </p:xfrm>
            <a:graphic>
              <a:graphicData uri="http://schemas.openxmlformats.org/drawingml/2006/table">
                <a:tbl>
                  <a:tblPr firstRow="1" firstCol="1" bandRow="1"/>
                  <a:tblGrid>
                    <a:gridCol w="1064807">
                      <a:extLst>
                        <a:ext uri="{9D8B030D-6E8A-4147-A177-3AD203B41FA5}">
                          <a16:colId xmlns:a16="http://schemas.microsoft.com/office/drawing/2014/main" val="815535"/>
                        </a:ext>
                      </a:extLst>
                    </a:gridCol>
                    <a:gridCol w="1064807">
                      <a:extLst>
                        <a:ext uri="{9D8B030D-6E8A-4147-A177-3AD203B41FA5}">
                          <a16:colId xmlns:a16="http://schemas.microsoft.com/office/drawing/2014/main" val="3524441160"/>
                        </a:ext>
                      </a:extLst>
                    </a:gridCol>
                    <a:gridCol w="1064807">
                      <a:extLst>
                        <a:ext uri="{9D8B030D-6E8A-4147-A177-3AD203B41FA5}">
                          <a16:colId xmlns:a16="http://schemas.microsoft.com/office/drawing/2014/main" val="3895626657"/>
                        </a:ext>
                      </a:extLst>
                    </a:gridCol>
                    <a:gridCol w="1064807">
                      <a:extLst>
                        <a:ext uri="{9D8B030D-6E8A-4147-A177-3AD203B41FA5}">
                          <a16:colId xmlns:a16="http://schemas.microsoft.com/office/drawing/2014/main" val="2275053896"/>
                        </a:ext>
                      </a:extLst>
                    </a:gridCol>
                    <a:gridCol w="1064807">
                      <a:extLst>
                        <a:ext uri="{9D8B030D-6E8A-4147-A177-3AD203B41FA5}">
                          <a16:colId xmlns:a16="http://schemas.microsoft.com/office/drawing/2014/main" val="2957168284"/>
                        </a:ext>
                      </a:extLst>
                    </a:gridCol>
                    <a:gridCol w="1064807">
                      <a:extLst>
                        <a:ext uri="{9D8B030D-6E8A-4147-A177-3AD203B41FA5}">
                          <a16:colId xmlns:a16="http://schemas.microsoft.com/office/drawing/2014/main" val="2832750729"/>
                        </a:ext>
                      </a:extLst>
                    </a:gridCol>
                    <a:gridCol w="1064807">
                      <a:extLst>
                        <a:ext uri="{9D8B030D-6E8A-4147-A177-3AD203B41FA5}">
                          <a16:colId xmlns:a16="http://schemas.microsoft.com/office/drawing/2014/main" val="1278446732"/>
                        </a:ext>
                      </a:extLst>
                    </a:gridCol>
                  </a:tblGrid>
                  <a:tr h="219591">
                    <a:tc>
                      <a:txBody>
                        <a:bodyPr/>
                        <a:lstStyle/>
                        <a:p>
                          <a:pPr indent="0" algn="ctr">
                            <a:spcAft>
                              <a:spcPts val="0"/>
                            </a:spcAft>
                          </a:pPr>
                          <a:r>
                            <a:rPr lang="zh-CN" sz="1600" b="1" kern="100" dirty="0">
                              <a:effectLst/>
                              <a:latin typeface="Times New Roman" panose="02020603050405020304" pitchFamily="18" charset="0"/>
                              <a:ea typeface="宋体" panose="02010600030101010101" pitchFamily="2" charset="-122"/>
                              <a:cs typeface="Arial" panose="020B0604020202020204" pitchFamily="34" charset="0"/>
                            </a:rPr>
                            <a:t>分类</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dirty="0">
                              <a:effectLst/>
                              <a:latin typeface="Times New Roman" panose="02020603050405020304" pitchFamily="18" charset="0"/>
                              <a:ea typeface="宋体" panose="02010600030101010101" pitchFamily="2" charset="-122"/>
                              <a:cs typeface="Arial" panose="020B0604020202020204" pitchFamily="34" charset="0"/>
                            </a:rPr>
                            <a:t>步骤</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dirty="0">
                              <a:effectLst/>
                              <a:latin typeface="Times New Roman" panose="02020603050405020304" pitchFamily="18" charset="0"/>
                              <a:ea typeface="宋体" panose="02010600030101010101" pitchFamily="2" charset="-122"/>
                              <a:cs typeface="Arial" panose="020B0604020202020204" pitchFamily="34" charset="0"/>
                            </a:rPr>
                            <a:t>输入</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输出</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运算类型</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运算性质</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复杂度</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374807"/>
                      </a:ext>
                    </a:extLst>
                  </a:tr>
                  <a:tr h="439181">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非迭代过程</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A</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潮流计算定解条件</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𝑢</m:t>
                                </m:r>
                              </m:oMath>
                            </m:oMathPara>
                          </a14:m>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直接给定</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赋值</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𝑂</m:t>
                                </m:r>
                                <m:r>
                                  <a:rPr lang="en-US" sz="1600" i="1" kern="100">
                                    <a:effectLst/>
                                    <a:latin typeface="Cambria Math" panose="02040503050406030204" pitchFamily="18" charset="0"/>
                                    <a:ea typeface="宋体" panose="02010600030101010101" pitchFamily="2" charset="-122"/>
                                    <a:cs typeface="Arial" panose="020B0604020202020204" pitchFamily="34" charset="0"/>
                                  </a:rPr>
                                  <m:t>(</m:t>
                                </m:r>
                                <m:r>
                                  <a:rPr lang="en-US" sz="1600" i="1" kern="100">
                                    <a:effectLst/>
                                    <a:latin typeface="Cambria Math" panose="02040503050406030204" pitchFamily="18" charset="0"/>
                                    <a:ea typeface="宋体" panose="02010600030101010101" pitchFamily="2" charset="-122"/>
                                    <a:cs typeface="Arial" panose="020B0604020202020204" pitchFamily="34" charset="0"/>
                                  </a:rPr>
                                  <m:t>𝑛</m:t>
                                </m:r>
                                <m:r>
                                  <a:rPr lang="en-US" sz="1600" i="1" kern="100">
                                    <a:effectLst/>
                                    <a:latin typeface="Cambria Math" panose="02040503050406030204" pitchFamily="18" charset="0"/>
                                    <a:ea typeface="宋体" panose="02010600030101010101" pitchFamily="2" charset="-122"/>
                                    <a:cs typeface="Arial" panose="020B0604020202020204" pitchFamily="34" charset="0"/>
                                  </a:rPr>
                                  <m:t>)</m:t>
                                </m:r>
                              </m:oMath>
                            </m:oMathPara>
                          </a14:m>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8086043"/>
                      </a:ext>
                    </a:extLst>
                  </a:tr>
                  <a:tr h="219591">
                    <a:tc rowSpan="3">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迭代过程</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B</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𝑢</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𝑣</m:t>
                                </m:r>
                                <m:r>
                                  <a:rPr lang="en-US" sz="1600" kern="100">
                                    <a:effectLst/>
                                    <a:latin typeface="Cambria Math" panose="02040503050406030204" pitchFamily="18" charset="0"/>
                                    <a:ea typeface="宋体" panose="02010600030101010101" pitchFamily="2" charset="-122"/>
                                    <a:cs typeface="Arial" panose="020B0604020202020204" pitchFamily="34" charset="0"/>
                                  </a:rPr>
                                  <m:t>,</m:t>
                                </m:r>
                                <m:r>
                                  <a:rPr lang="en-US" sz="1600" i="1" kern="100">
                                    <a:effectLst/>
                                    <a:latin typeface="Cambria Math" panose="02040503050406030204" pitchFamily="18" charset="0"/>
                                    <a:ea typeface="宋体" panose="02010600030101010101" pitchFamily="2" charset="-122"/>
                                    <a:cs typeface="Arial" panose="020B0604020202020204" pitchFamily="34" charset="0"/>
                                  </a:rPr>
                                  <m:t>𝑥</m:t>
                                </m:r>
                              </m:oMath>
                            </m:oMathPara>
                          </a14:m>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解非线性方程</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NP</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4436892"/>
                      </a:ext>
                    </a:extLst>
                  </a:tr>
                  <a:tr h="219591">
                    <a:tc vMerge="1">
                      <a:txBody>
                        <a:bodyPr/>
                        <a:lstStyle/>
                        <a:p>
                          <a:endParaRPr lang="zh-CN" altLang="en-US"/>
                        </a:p>
                      </a:txBody>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C</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𝑣</m:t>
                                </m:r>
                                <m:r>
                                  <a:rPr lang="en-US" sz="1600" kern="100">
                                    <a:effectLst/>
                                    <a:latin typeface="Cambria Math" panose="02040503050406030204" pitchFamily="18" charset="0"/>
                                    <a:ea typeface="宋体" panose="02010600030101010101" pitchFamily="2" charset="-122"/>
                                    <a:cs typeface="Arial" panose="020B0604020202020204" pitchFamily="34" charset="0"/>
                                  </a:rPr>
                                  <m:t>,</m:t>
                                </m:r>
                                <m:r>
                                  <a:rPr lang="en-US" sz="1600" i="1" kern="100">
                                    <a:effectLst/>
                                    <a:latin typeface="Cambria Math" panose="02040503050406030204" pitchFamily="18" charset="0"/>
                                    <a:ea typeface="宋体" panose="02010600030101010101" pitchFamily="2" charset="-122"/>
                                    <a:cs typeface="Arial" panose="020B0604020202020204" pitchFamily="34" charset="0"/>
                                  </a:rPr>
                                  <m:t>𝑥</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𝐷𝑣</m:t>
                                </m:r>
                                <m:r>
                                  <a:rPr lang="en-US" sz="1600" kern="100">
                                    <a:effectLst/>
                                    <a:latin typeface="Cambria Math" panose="02040503050406030204" pitchFamily="18" charset="0"/>
                                    <a:ea typeface="宋体" panose="02010600030101010101" pitchFamily="2" charset="-122"/>
                                    <a:cs typeface="Arial" panose="020B0604020202020204" pitchFamily="34" charset="0"/>
                                  </a:rPr>
                                  <m:t>,</m:t>
                                </m:r>
                                <m:r>
                                  <a:rPr lang="en-US" sz="1600" i="1" kern="100">
                                    <a:effectLst/>
                                    <a:latin typeface="Cambria Math" panose="02040503050406030204" pitchFamily="18" charset="0"/>
                                    <a:ea typeface="宋体" panose="02010600030101010101" pitchFamily="2" charset="-122"/>
                                    <a:cs typeface="Arial" panose="020B0604020202020204" pitchFamily="34" charset="0"/>
                                  </a:rPr>
                                  <m:t>𝐷𝑥</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代入求值</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𝑂</m:t>
                                </m:r>
                                <m:r>
                                  <a:rPr lang="en-US" sz="1600" i="1" kern="100">
                                    <a:effectLst/>
                                    <a:latin typeface="Cambria Math" panose="02040503050406030204" pitchFamily="18" charset="0"/>
                                    <a:ea typeface="宋体" panose="02010600030101010101" pitchFamily="2" charset="-122"/>
                                    <a:cs typeface="Arial" panose="020B0604020202020204" pitchFamily="34" charset="0"/>
                                  </a:rPr>
                                  <m:t>(</m:t>
                                </m:r>
                                <m:r>
                                  <a:rPr lang="en-US" sz="1600" i="1" kern="100">
                                    <a:effectLst/>
                                    <a:latin typeface="Cambria Math" panose="02040503050406030204" pitchFamily="18" charset="0"/>
                                    <a:ea typeface="宋体" panose="02010600030101010101" pitchFamily="2" charset="-122"/>
                                    <a:cs typeface="Arial" panose="020B0604020202020204" pitchFamily="34" charset="0"/>
                                  </a:rPr>
                                  <m:t>𝑛</m:t>
                                </m:r>
                                <m:r>
                                  <a:rPr lang="en-US" sz="1600" i="1" kern="100">
                                    <a:effectLst/>
                                    <a:latin typeface="Cambria Math" panose="02040503050406030204" pitchFamily="18" charset="0"/>
                                    <a:ea typeface="宋体" panose="02010600030101010101" pitchFamily="2" charset="-122"/>
                                    <a:cs typeface="Arial" panose="020B0604020202020204" pitchFamily="34" charset="0"/>
                                  </a:rPr>
                                  <m:t>)</m:t>
                                </m:r>
                              </m:oMath>
                            </m:oMathPara>
                          </a14:m>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983741"/>
                      </a:ext>
                    </a:extLst>
                  </a:tr>
                  <a:tr h="219591">
                    <a:tc vMerge="1">
                      <a:txBody>
                        <a:bodyPr/>
                        <a:lstStyle/>
                        <a:p>
                          <a:endParaRPr lang="zh-CN" altLang="en-US"/>
                        </a:p>
                      </a:txBody>
                      <a:tcPr/>
                    </a:tc>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D</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𝐷𝑣</m:t>
                                </m:r>
                                <m:r>
                                  <a:rPr lang="en-US" sz="1600" kern="100">
                                    <a:effectLst/>
                                    <a:latin typeface="Cambria Math" panose="02040503050406030204" pitchFamily="18" charset="0"/>
                                    <a:ea typeface="宋体" panose="02010600030101010101" pitchFamily="2" charset="-122"/>
                                    <a:cs typeface="Arial" panose="020B0604020202020204" pitchFamily="34" charset="0"/>
                                  </a:rPr>
                                  <m:t>,</m:t>
                                </m:r>
                                <m:r>
                                  <a:rPr lang="en-US" sz="1600" i="1" kern="100">
                                    <a:effectLst/>
                                    <a:latin typeface="Cambria Math" panose="02040503050406030204" pitchFamily="18" charset="0"/>
                                    <a:ea typeface="宋体" panose="02010600030101010101" pitchFamily="2" charset="-122"/>
                                    <a:cs typeface="Arial" panose="020B0604020202020204" pitchFamily="34" charset="0"/>
                                  </a:rPr>
                                  <m:t>𝐷𝑥</m:t>
                                </m:r>
                              </m:oMath>
                            </m:oMathPara>
                          </a14:m>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𝑢</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非线性优化</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NP</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389692"/>
                      </a:ext>
                    </a:extLst>
                  </a:tr>
                </a:tbl>
              </a:graphicData>
            </a:graphic>
          </p:graphicFrame>
        </mc:Choice>
        <mc:Fallback xmlns="">
          <p:graphicFrame>
            <p:nvGraphicFramePr>
              <p:cNvPr id="6" name="表格 5">
                <a:extLst>
                  <a:ext uri="{FF2B5EF4-FFF2-40B4-BE49-F238E27FC236}">
                    <a16:creationId xmlns:a16="http://schemas.microsoft.com/office/drawing/2014/main" id="{983C897E-7AF3-4564-9382-428CAE930676}"/>
                  </a:ext>
                </a:extLst>
              </p:cNvPr>
              <p:cNvGraphicFramePr>
                <a:graphicFrameLocks noGrp="1"/>
              </p:cNvGraphicFramePr>
              <p:nvPr>
                <p:extLst>
                  <p:ext uri="{D42A27DB-BD31-4B8C-83A1-F6EECF244321}">
                    <p14:modId xmlns:p14="http://schemas.microsoft.com/office/powerpoint/2010/main" val="4076000020"/>
                  </p:ext>
                </p:extLst>
              </p:nvPr>
            </p:nvGraphicFramePr>
            <p:xfrm>
              <a:off x="4254269" y="1043659"/>
              <a:ext cx="7453649" cy="2194560"/>
            </p:xfrm>
            <a:graphic>
              <a:graphicData uri="http://schemas.openxmlformats.org/drawingml/2006/table">
                <a:tbl>
                  <a:tblPr firstRow="1" firstCol="1" bandRow="1"/>
                  <a:tblGrid>
                    <a:gridCol w="1064807">
                      <a:extLst>
                        <a:ext uri="{9D8B030D-6E8A-4147-A177-3AD203B41FA5}">
                          <a16:colId xmlns:a16="http://schemas.microsoft.com/office/drawing/2014/main" val="815535"/>
                        </a:ext>
                      </a:extLst>
                    </a:gridCol>
                    <a:gridCol w="1064807">
                      <a:extLst>
                        <a:ext uri="{9D8B030D-6E8A-4147-A177-3AD203B41FA5}">
                          <a16:colId xmlns:a16="http://schemas.microsoft.com/office/drawing/2014/main" val="3524441160"/>
                        </a:ext>
                      </a:extLst>
                    </a:gridCol>
                    <a:gridCol w="1064807">
                      <a:extLst>
                        <a:ext uri="{9D8B030D-6E8A-4147-A177-3AD203B41FA5}">
                          <a16:colId xmlns:a16="http://schemas.microsoft.com/office/drawing/2014/main" val="3895626657"/>
                        </a:ext>
                      </a:extLst>
                    </a:gridCol>
                    <a:gridCol w="1064807">
                      <a:extLst>
                        <a:ext uri="{9D8B030D-6E8A-4147-A177-3AD203B41FA5}">
                          <a16:colId xmlns:a16="http://schemas.microsoft.com/office/drawing/2014/main" val="2275053896"/>
                        </a:ext>
                      </a:extLst>
                    </a:gridCol>
                    <a:gridCol w="1064807">
                      <a:extLst>
                        <a:ext uri="{9D8B030D-6E8A-4147-A177-3AD203B41FA5}">
                          <a16:colId xmlns:a16="http://schemas.microsoft.com/office/drawing/2014/main" val="2957168284"/>
                        </a:ext>
                      </a:extLst>
                    </a:gridCol>
                    <a:gridCol w="1064807">
                      <a:extLst>
                        <a:ext uri="{9D8B030D-6E8A-4147-A177-3AD203B41FA5}">
                          <a16:colId xmlns:a16="http://schemas.microsoft.com/office/drawing/2014/main" val="2832750729"/>
                        </a:ext>
                      </a:extLst>
                    </a:gridCol>
                    <a:gridCol w="1064807">
                      <a:extLst>
                        <a:ext uri="{9D8B030D-6E8A-4147-A177-3AD203B41FA5}">
                          <a16:colId xmlns:a16="http://schemas.microsoft.com/office/drawing/2014/main" val="1278446732"/>
                        </a:ext>
                      </a:extLst>
                    </a:gridCol>
                  </a:tblGrid>
                  <a:tr h="243840">
                    <a:tc>
                      <a:txBody>
                        <a:bodyPr/>
                        <a:lstStyle/>
                        <a:p>
                          <a:pPr indent="0" algn="ctr">
                            <a:spcAft>
                              <a:spcPts val="0"/>
                            </a:spcAft>
                          </a:pPr>
                          <a:r>
                            <a:rPr lang="zh-CN" sz="1600" b="1" kern="100" dirty="0">
                              <a:effectLst/>
                              <a:latin typeface="Times New Roman" panose="02020603050405020304" pitchFamily="18" charset="0"/>
                              <a:ea typeface="宋体" panose="02010600030101010101" pitchFamily="2" charset="-122"/>
                              <a:cs typeface="Arial" panose="020B0604020202020204" pitchFamily="34" charset="0"/>
                            </a:rPr>
                            <a:t>分类</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dirty="0">
                              <a:effectLst/>
                              <a:latin typeface="Times New Roman" panose="02020603050405020304" pitchFamily="18" charset="0"/>
                              <a:ea typeface="宋体" panose="02010600030101010101" pitchFamily="2" charset="-122"/>
                              <a:cs typeface="Arial" panose="020B0604020202020204" pitchFamily="34" charset="0"/>
                            </a:rPr>
                            <a:t>步骤</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dirty="0">
                              <a:effectLst/>
                              <a:latin typeface="Times New Roman" panose="02020603050405020304" pitchFamily="18" charset="0"/>
                              <a:ea typeface="宋体" panose="02010600030101010101" pitchFamily="2" charset="-122"/>
                              <a:cs typeface="Arial" panose="020B0604020202020204" pitchFamily="34" charset="0"/>
                            </a:rPr>
                            <a:t>输入</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输出</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运算类型</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运算性质</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复杂度</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374807"/>
                      </a:ext>
                    </a:extLst>
                  </a:tr>
                  <a:tr h="487680">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非迭代过程</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A</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潮流计算定解条件</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01724" t="-63750" r="-302874" b="-325000"/>
                          </a:stretch>
                        </a:blipFill>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直接给定</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赋值</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599429" t="-63750" r="-1143" b="-325000"/>
                          </a:stretch>
                        </a:blipFill>
                      </a:tcPr>
                    </a:tc>
                    <a:extLst>
                      <a:ext uri="{0D108BD9-81ED-4DB2-BD59-A6C34878D82A}">
                        <a16:rowId xmlns:a16="http://schemas.microsoft.com/office/drawing/2014/main" val="3868086043"/>
                      </a:ext>
                    </a:extLst>
                  </a:tr>
                  <a:tr h="487680">
                    <a:tc rowSpan="3">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迭代过程</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B</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200000" t="-161728" r="-400571" b="-220988"/>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01724" t="-161728" r="-302874" b="-220988"/>
                          </a:stretch>
                        </a:blipFill>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解非线性方程</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NP</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4436892"/>
                      </a:ext>
                    </a:extLst>
                  </a:tr>
                  <a:tr h="487680">
                    <a:tc vMerge="1">
                      <a:txBody>
                        <a:bodyPr/>
                        <a:lstStyle/>
                        <a:p>
                          <a:endParaRPr lang="zh-CN" altLang="en-US"/>
                        </a:p>
                      </a:txBody>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C</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200000" t="-265000" r="-400571" b="-123750"/>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301724" t="-265000" r="-302874" b="-123750"/>
                          </a:stretch>
                        </a:blipFill>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代入求值</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599429" t="-265000" r="-1143" b="-123750"/>
                          </a:stretch>
                        </a:blipFill>
                      </a:tcPr>
                    </a:tc>
                    <a:extLst>
                      <a:ext uri="{0D108BD9-81ED-4DB2-BD59-A6C34878D82A}">
                        <a16:rowId xmlns:a16="http://schemas.microsoft.com/office/drawing/2014/main" val="3911983741"/>
                      </a:ext>
                    </a:extLst>
                  </a:tr>
                  <a:tr h="487680">
                    <a:tc vMerge="1">
                      <a:txBody>
                        <a:bodyPr/>
                        <a:lstStyle/>
                        <a:p>
                          <a:endParaRPr lang="zh-CN" altLang="en-US"/>
                        </a:p>
                      </a:txBody>
                      <a:tcPr/>
                    </a:tc>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D</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3"/>
                          <a:stretch>
                            <a:fillRect l="-200000" t="-365000" r="-400571" b="-23750"/>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3"/>
                          <a:stretch>
                            <a:fillRect l="-301724" t="-365000" r="-302874" b="-23750"/>
                          </a:stretch>
                        </a:blipFill>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非线性优化</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NP</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389692"/>
                      </a:ext>
                    </a:extLst>
                  </a:tr>
                </a:tbl>
              </a:graphicData>
            </a:graphic>
          </p:graphicFrame>
        </mc:Fallback>
      </mc:AlternateContent>
      <p:grpSp>
        <p:nvGrpSpPr>
          <p:cNvPr id="7" name="组合 6">
            <a:extLst>
              <a:ext uri="{FF2B5EF4-FFF2-40B4-BE49-F238E27FC236}">
                <a16:creationId xmlns:a16="http://schemas.microsoft.com/office/drawing/2014/main" id="{3B4B11C6-DD42-4B35-8160-6091A3BFB8A6}"/>
              </a:ext>
            </a:extLst>
          </p:cNvPr>
          <p:cNvGrpSpPr/>
          <p:nvPr/>
        </p:nvGrpSpPr>
        <p:grpSpPr>
          <a:xfrm>
            <a:off x="98831" y="839786"/>
            <a:ext cx="3749059" cy="5668802"/>
            <a:chOff x="12031801" y="839786"/>
            <a:chExt cx="3749059" cy="5668802"/>
          </a:xfrm>
        </p:grpSpPr>
        <p:pic>
          <p:nvPicPr>
            <p:cNvPr id="8" name="图片 7">
              <a:extLst>
                <a:ext uri="{FF2B5EF4-FFF2-40B4-BE49-F238E27FC236}">
                  <a16:creationId xmlns:a16="http://schemas.microsoft.com/office/drawing/2014/main" id="{195D463B-F50A-4126-8B25-8611D30A882C}"/>
                </a:ext>
              </a:extLst>
            </p:cNvPr>
            <p:cNvPicPr>
              <a:picLocks noChangeAspect="1"/>
            </p:cNvPicPr>
            <p:nvPr/>
          </p:nvPicPr>
          <p:blipFill>
            <a:blip r:embed="rId4"/>
            <a:stretch>
              <a:fillRect/>
            </a:stretch>
          </p:blipFill>
          <p:spPr>
            <a:xfrm>
              <a:off x="12085740" y="1543728"/>
              <a:ext cx="3641174" cy="4964860"/>
            </a:xfrm>
            <a:prstGeom prst="rect">
              <a:avLst/>
            </a:prstGeom>
          </p:spPr>
        </p:pic>
        <p:sp>
          <p:nvSpPr>
            <p:cNvPr id="9" name="文本框 8">
              <a:extLst>
                <a:ext uri="{FF2B5EF4-FFF2-40B4-BE49-F238E27FC236}">
                  <a16:creationId xmlns:a16="http://schemas.microsoft.com/office/drawing/2014/main" id="{4200347E-56EE-4CAF-891E-E19B9E6F178F}"/>
                </a:ext>
              </a:extLst>
            </p:cNvPr>
            <p:cNvSpPr txBox="1"/>
            <p:nvPr/>
          </p:nvSpPr>
          <p:spPr>
            <a:xfrm>
              <a:off x="12031801" y="839786"/>
              <a:ext cx="3749059" cy="732848"/>
            </a:xfrm>
            <a:prstGeom prst="rect">
              <a:avLst/>
            </a:prstGeom>
            <a:noFill/>
          </p:spPr>
          <p:txBody>
            <a:bodyPr wrap="none" lIns="180000" tIns="180000" rIns="180000" bIns="180000" rtlCol="0">
              <a:spAutoFit/>
            </a:bodyPr>
            <a:lstStyle/>
            <a:p>
              <a:pPr algn="ctr">
                <a:spcAft>
                  <a:spcPts val="600"/>
                </a:spcAft>
              </a:pPr>
              <a:r>
                <a:rPr kumimoji="1" lang="zh-CN" altLang="en-US" sz="2400" dirty="0">
                  <a:solidFill>
                    <a:srgbClr val="00418A"/>
                  </a:solidFill>
                </a:rPr>
                <a:t>潮流样本生成的算法框架</a:t>
              </a:r>
            </a:p>
          </p:txBody>
        </p:sp>
      </p:grpSp>
      <p:cxnSp>
        <p:nvCxnSpPr>
          <p:cNvPr id="12" name="直线连接符 30">
            <a:extLst>
              <a:ext uri="{FF2B5EF4-FFF2-40B4-BE49-F238E27FC236}">
                <a16:creationId xmlns:a16="http://schemas.microsoft.com/office/drawing/2014/main" id="{4E73E2D1-CEEA-4847-9833-2C2CEF85FFE4}"/>
              </a:ext>
            </a:extLst>
          </p:cNvPr>
          <p:cNvCxnSpPr>
            <a:cxnSpLocks/>
          </p:cNvCxnSpPr>
          <p:nvPr/>
        </p:nvCxnSpPr>
        <p:spPr>
          <a:xfrm>
            <a:off x="152770" y="1415219"/>
            <a:ext cx="3641174"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4" name="直线连接符 30">
            <a:extLst>
              <a:ext uri="{FF2B5EF4-FFF2-40B4-BE49-F238E27FC236}">
                <a16:creationId xmlns:a16="http://schemas.microsoft.com/office/drawing/2014/main" id="{68612EFB-647B-41D3-A2C7-7905227AE768}"/>
              </a:ext>
            </a:extLst>
          </p:cNvPr>
          <p:cNvCxnSpPr>
            <a:cxnSpLocks/>
          </p:cNvCxnSpPr>
          <p:nvPr/>
        </p:nvCxnSpPr>
        <p:spPr>
          <a:xfrm>
            <a:off x="4349407" y="3786944"/>
            <a:ext cx="1622768"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140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845C198-1798-473E-BD60-8E3E3DD32AF4}"/>
              </a:ext>
            </a:extLst>
          </p:cNvPr>
          <p:cNvSpPr>
            <a:spLocks noGrp="1"/>
          </p:cNvSpPr>
          <p:nvPr>
            <p:ph type="title"/>
          </p:nvPr>
        </p:nvSpPr>
        <p:spPr/>
        <p:txBody>
          <a:bodyPr/>
          <a:lstStyle/>
          <a:p>
            <a:r>
              <a:rPr lang="zh-CN" altLang="en-US" dirty="0"/>
              <a:t>分而治之：若每次迭代不需要解潮流</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146B4D5-2ECE-4FFE-9D0E-262CBB75C580}"/>
                  </a:ext>
                </a:extLst>
              </p:cNvPr>
              <p:cNvSpPr txBox="1"/>
              <p:nvPr/>
            </p:nvSpPr>
            <p:spPr>
              <a:xfrm>
                <a:off x="4254269" y="3133444"/>
                <a:ext cx="7453649" cy="3859666"/>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400" dirty="0">
                    <a:solidFill>
                      <a:srgbClr val="00418A"/>
                    </a:solidFill>
                  </a:rPr>
                  <a:t>计算量</a:t>
                </a:r>
                <a:endParaRPr kumimoji="1" lang="en-US" altLang="zh-CN" dirty="0">
                  <a:solidFill>
                    <a:schemeClr val="tx1">
                      <a:lumMod val="75000"/>
                      <a:lumOff val="25000"/>
                    </a:schemeClr>
                  </a:solidFill>
                </a:endParaRPr>
              </a:p>
              <a:p>
                <a:pPr algn="just">
                  <a:lnSpc>
                    <a:spcPct val="130000"/>
                  </a:lnSpc>
                  <a:spcAft>
                    <a:spcPts val="600"/>
                  </a:spcAft>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𝑁</m:t>
                          </m:r>
                        </m:e>
                        <m:sub>
                          <m:r>
                            <a:rPr lang="zh-CN" altLang="en-US">
                              <a:latin typeface="Cambria Math" panose="02040503050406030204" pitchFamily="18" charset="0"/>
                            </a:rPr>
                            <m:t>1</m:t>
                          </m:r>
                        </m:sub>
                        <m:sup>
                          <m:d>
                            <m:dPr>
                              <m:ctrlPr>
                                <a:rPr lang="zh-CN" altLang="en-US" i="1">
                                  <a:latin typeface="Cambria Math" panose="02040503050406030204" pitchFamily="18" charset="0"/>
                                </a:rPr>
                              </m:ctrlPr>
                            </m:dPr>
                            <m:e>
                              <m:r>
                                <a:rPr lang="zh-CN" altLang="en-US">
                                  <a:latin typeface="Cambria Math" panose="02040503050406030204" pitchFamily="18" charset="0"/>
                                </a:rPr>
                                <m:t>分治方法</m:t>
                              </m:r>
                            </m:e>
                          </m:d>
                        </m:sup>
                      </m:sSubSup>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𝜂</m:t>
                          </m:r>
                        </m:den>
                      </m:f>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𝑁</m:t>
                          </m:r>
                        </m:e>
                        <m:sub>
                          <m:r>
                            <a:rPr lang="zh-CN" altLang="en-US" i="1">
                              <a:latin typeface="Cambria Math" panose="02040503050406030204" pitchFamily="18" charset="0"/>
                            </a:rPr>
                            <m:t>𝑃</m:t>
                          </m:r>
                        </m:sub>
                        <m:sup>
                          <m:d>
                            <m:dPr>
                              <m:ctrlPr>
                                <a:rPr lang="zh-CN" altLang="en-US" i="1">
                                  <a:latin typeface="Cambria Math" panose="02040503050406030204" pitchFamily="18" charset="0"/>
                                </a:rPr>
                              </m:ctrlPr>
                            </m:dPr>
                            <m:e>
                              <m:r>
                                <a:rPr lang="zh-CN" altLang="en-US" i="1">
                                  <a:latin typeface="Cambria Math" panose="02040503050406030204" pitchFamily="18" charset="0"/>
                                </a:rPr>
                                <m:t>𝐴</m:t>
                              </m:r>
                            </m:e>
                          </m:d>
                        </m:sup>
                      </m:sSubSup>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𝑖𝑡𝑒𝑟</m:t>
                              </m:r>
                            </m:sub>
                          </m:sSub>
                        </m:num>
                        <m:den>
                          <m:r>
                            <a:rPr lang="zh-CN" altLang="en-US" i="1">
                              <a:latin typeface="Cambria Math" panose="02040503050406030204" pitchFamily="18" charset="0"/>
                            </a:rPr>
                            <m:t>𝜂</m:t>
                          </m:r>
                        </m:den>
                      </m:f>
                      <m:r>
                        <a:rPr lang="zh-CN" altLang="en-US">
                          <a:latin typeface="Cambria Math" panose="02040503050406030204" pitchFamily="18" charset="0"/>
                        </a:rPr>
                        <m:t>×</m:t>
                      </m:r>
                      <m:sSubSup>
                        <m:sSubSupPr>
                          <m:ctrlPr>
                            <a:rPr lang="zh-CN" altLang="en-US" i="1" smtClean="0">
                              <a:solidFill>
                                <a:srgbClr val="FF0000"/>
                              </a:solidFill>
                              <a:latin typeface="Cambria Math" panose="02040503050406030204" pitchFamily="18" charset="0"/>
                            </a:rPr>
                          </m:ctrlPr>
                        </m:sSubSupPr>
                        <m:e>
                          <m:r>
                            <a:rPr lang="zh-CN" altLang="en-US" i="1">
                              <a:solidFill>
                                <a:srgbClr val="FF0000"/>
                              </a:solidFill>
                              <a:latin typeface="Cambria Math" panose="02040503050406030204" pitchFamily="18" charset="0"/>
                            </a:rPr>
                            <m:t>𝑁</m:t>
                          </m:r>
                        </m:e>
                        <m:sub>
                          <m:r>
                            <a:rPr lang="zh-CN" altLang="en-US" i="1">
                              <a:solidFill>
                                <a:srgbClr val="FF0000"/>
                              </a:solidFill>
                              <a:latin typeface="Cambria Math" panose="02040503050406030204" pitchFamily="18" charset="0"/>
                            </a:rPr>
                            <m:t>𝑃</m:t>
                          </m:r>
                        </m:sub>
                        <m:sup>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𝐵𝑣</m:t>
                              </m:r>
                            </m:e>
                          </m:d>
                        </m:sup>
                      </m:sSubSup>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𝑖𝑡𝑒𝑟</m:t>
                              </m:r>
                            </m:sub>
                          </m:sSub>
                        </m:num>
                        <m:den>
                          <m:r>
                            <a:rPr lang="zh-CN" altLang="en-US" i="1">
                              <a:latin typeface="Cambria Math" panose="02040503050406030204" pitchFamily="18" charset="0"/>
                            </a:rPr>
                            <m:t>𝜂</m:t>
                          </m:r>
                        </m:den>
                      </m:f>
                      <m:r>
                        <a:rPr lang="zh-CN" altLang="en-US">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𝑁</m:t>
                          </m:r>
                        </m:e>
                        <m:sub>
                          <m:r>
                            <a:rPr lang="zh-CN" altLang="en-US" i="1">
                              <a:latin typeface="Cambria Math" panose="02040503050406030204" pitchFamily="18" charset="0"/>
                            </a:rPr>
                            <m:t>𝑁𝑃</m:t>
                          </m:r>
                        </m:sub>
                        <m:sup>
                          <m:d>
                            <m:dPr>
                              <m:ctrlPr>
                                <a:rPr lang="zh-CN" altLang="en-US" i="1">
                                  <a:latin typeface="Cambria Math" panose="02040503050406030204" pitchFamily="18" charset="0"/>
                                </a:rPr>
                              </m:ctrlPr>
                            </m:dPr>
                            <m:e>
                              <m:r>
                                <a:rPr lang="zh-CN" altLang="en-US" i="1">
                                  <a:latin typeface="Cambria Math" panose="02040503050406030204" pitchFamily="18" charset="0"/>
                                </a:rPr>
                                <m:t>𝐷</m:t>
                              </m:r>
                            </m:e>
                          </m:d>
                        </m:sup>
                      </m:sSubSup>
                    </m:oMath>
                  </m:oMathPara>
                </a14:m>
                <a:endParaRPr lang="zh-CN" altLang="en-US" dirty="0"/>
              </a:p>
              <a:p>
                <a:pPr algn="just">
                  <a:lnSpc>
                    <a:spcPct val="130000"/>
                  </a:lnSpc>
                  <a:spcAft>
                    <a:spcPts val="600"/>
                  </a:spcAft>
                </a:pPr>
                <a:r>
                  <a:rPr kumimoji="1" lang="zh-CN" altLang="en-US" dirty="0">
                    <a:solidFill>
                      <a:schemeClr val="tx1">
                        <a:lumMod val="75000"/>
                        <a:lumOff val="25000"/>
                      </a:schemeClr>
                    </a:solidFill>
                  </a:rPr>
                  <a:t>其中，</a:t>
                </a:r>
                <a14:m>
                  <m:oMath xmlns:m="http://schemas.openxmlformats.org/officeDocument/2006/math">
                    <m:r>
                      <a:rPr lang="en-US" altLang="zh-CN" i="1" kern="100">
                        <a:latin typeface="Cambria Math" panose="02040503050406030204" pitchFamily="18" charset="0"/>
                        <a:ea typeface="宋体" panose="02010600030101010101" pitchFamily="2" charset="-122"/>
                        <a:cs typeface="Arial" panose="020B0604020202020204" pitchFamily="34" charset="0"/>
                      </a:rPr>
                      <m:t>𝑛</m:t>
                    </m:r>
                  </m:oMath>
                </a14:m>
                <a:r>
                  <a:rPr lang="zh-CN" altLang="en-US" dirty="0">
                    <a:latin typeface="Cambria Math" panose="02040503050406030204" pitchFamily="18" charset="0"/>
                  </a:rPr>
                  <a:t>表示节点数量</a:t>
                </a:r>
                <a:endParaRPr lang="en-US" altLang="zh-CN" i="1" dirty="0">
                  <a:latin typeface="Cambria Math" panose="02040503050406030204" pitchFamily="18" charset="0"/>
                </a:endParaRPr>
              </a:p>
              <a:p>
                <a:pPr lvl="1" algn="just">
                  <a:lnSpc>
                    <a:spcPct val="130000"/>
                  </a:lnSpc>
                  <a:spcAft>
                    <a:spcPts val="600"/>
                  </a:spcAft>
                </a:pPr>
                <a14:m>
                  <m:oMath xmlns:m="http://schemas.openxmlformats.org/officeDocument/2006/math">
                    <m:r>
                      <a:rPr lang="zh-CN" altLang="en-US" i="1">
                        <a:latin typeface="Cambria Math" panose="02040503050406030204" pitchFamily="18" charset="0"/>
                      </a:rPr>
                      <m:t>𝑁</m:t>
                    </m:r>
                  </m:oMath>
                </a14:m>
                <a:r>
                  <a:rPr kumimoji="1" lang="zh-CN" altLang="en-US" dirty="0">
                    <a:solidFill>
                      <a:schemeClr val="tx1">
                        <a:lumMod val="75000"/>
                        <a:lumOff val="25000"/>
                      </a:schemeClr>
                    </a:solidFill>
                  </a:rPr>
                  <a:t>表示某一环节的计算量</a:t>
                </a:r>
                <a:endParaRPr kumimoji="1" lang="en-US" altLang="zh-CN" dirty="0">
                  <a:solidFill>
                    <a:schemeClr val="tx1">
                      <a:lumMod val="75000"/>
                      <a:lumOff val="25000"/>
                    </a:schemeClr>
                  </a:solidFill>
                </a:endParaRPr>
              </a:p>
              <a:p>
                <a:pPr lvl="1" algn="just">
                  <a:lnSpc>
                    <a:spcPct val="130000"/>
                  </a:lnSpc>
                  <a:spcAft>
                    <a:spcPts val="600"/>
                  </a:spcAft>
                </a:pP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𝑖𝑡𝑒𝑟</m:t>
                        </m:r>
                      </m:sub>
                    </m:sSub>
                  </m:oMath>
                </a14:m>
                <a:r>
                  <a:rPr kumimoji="1" lang="zh-CN" altLang="en-US" dirty="0">
                    <a:solidFill>
                      <a:schemeClr val="tx1">
                        <a:lumMod val="75000"/>
                        <a:lumOff val="25000"/>
                      </a:schemeClr>
                    </a:solidFill>
                  </a:rPr>
                  <a:t>为生成一个样本需要的迭代次数</a:t>
                </a:r>
                <a:endParaRPr kumimoji="1" lang="en-US" altLang="zh-CN" dirty="0">
                  <a:solidFill>
                    <a:schemeClr val="tx1">
                      <a:lumMod val="75000"/>
                      <a:lumOff val="25000"/>
                    </a:schemeClr>
                  </a:solidFill>
                </a:endParaRPr>
              </a:p>
              <a:p>
                <a:pPr lvl="1" algn="just">
                  <a:lnSpc>
                    <a:spcPct val="130000"/>
                  </a:lnSpc>
                  <a:spcAft>
                    <a:spcPts val="600"/>
                  </a:spcAft>
                </a:pPr>
                <a14:m>
                  <m:oMath xmlns:m="http://schemas.openxmlformats.org/officeDocument/2006/math">
                    <m:r>
                      <a:rPr lang="zh-CN" altLang="en-US" i="1">
                        <a:latin typeface="Cambria Math" panose="02040503050406030204" pitchFamily="18" charset="0"/>
                      </a:rPr>
                      <m:t>𝜂</m:t>
                    </m:r>
                  </m:oMath>
                </a14:m>
                <a:r>
                  <a:rPr kumimoji="1" lang="zh-CN" altLang="en-US" dirty="0">
                    <a:solidFill>
                      <a:schemeClr val="tx1">
                        <a:lumMod val="75000"/>
                        <a:lumOff val="25000"/>
                      </a:schemeClr>
                    </a:solidFill>
                  </a:rPr>
                  <a:t>为综合了潮流无解等情况后，生成一个样本的成功率</a:t>
                </a:r>
                <a:endParaRPr kumimoji="1" lang="en-US" altLang="zh-CN" dirty="0">
                  <a:solidFill>
                    <a:schemeClr val="tx1">
                      <a:lumMod val="75000"/>
                      <a:lumOff val="25000"/>
                    </a:schemeClr>
                  </a:solidFill>
                </a:endParaRPr>
              </a:p>
              <a:p>
                <a:pPr algn="just">
                  <a:lnSpc>
                    <a:spcPct val="130000"/>
                  </a:lnSpc>
                  <a:spcAft>
                    <a:spcPts val="600"/>
                  </a:spcAft>
                </a:pPr>
                <a:r>
                  <a:rPr kumimoji="1" lang="zh-CN" altLang="en-US" dirty="0">
                    <a:solidFill>
                      <a:srgbClr val="FF0000"/>
                    </a:solidFill>
                  </a:rPr>
                  <a:t>每次迭代不需要解潮流，节省大量计算量</a:t>
                </a:r>
              </a:p>
            </p:txBody>
          </p:sp>
        </mc:Choice>
        <mc:Fallback xmlns="">
          <p:sp>
            <p:nvSpPr>
              <p:cNvPr id="4" name="文本框 3">
                <a:extLst>
                  <a:ext uri="{FF2B5EF4-FFF2-40B4-BE49-F238E27FC236}">
                    <a16:creationId xmlns:a16="http://schemas.microsoft.com/office/drawing/2014/main" id="{2146B4D5-2ECE-4FFE-9D0E-262CBB75C580}"/>
                  </a:ext>
                </a:extLst>
              </p:cNvPr>
              <p:cNvSpPr txBox="1">
                <a:spLocks noRot="1" noChangeAspect="1" noMove="1" noResize="1" noEditPoints="1" noAdjustHandles="1" noChangeArrowheads="1" noChangeShapeType="1" noTextEdit="1"/>
              </p:cNvSpPr>
              <p:nvPr/>
            </p:nvSpPr>
            <p:spPr>
              <a:xfrm>
                <a:off x="4254269" y="3133444"/>
                <a:ext cx="7453649" cy="3859666"/>
              </a:xfrm>
              <a:prstGeom prst="rect">
                <a:avLst/>
              </a:prstGeom>
              <a:blipFill>
                <a:blip r:embed="rId2"/>
                <a:stretch>
                  <a:fillRect l="-82"/>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EE09B589-29C9-454A-ABBB-9E0BB9A4235F}"/>
              </a:ext>
            </a:extLst>
          </p:cNvPr>
          <p:cNvGrpSpPr/>
          <p:nvPr/>
        </p:nvGrpSpPr>
        <p:grpSpPr>
          <a:xfrm>
            <a:off x="98831" y="839786"/>
            <a:ext cx="3749058" cy="5668802"/>
            <a:chOff x="12031801" y="839786"/>
            <a:chExt cx="3749058" cy="5668802"/>
          </a:xfrm>
        </p:grpSpPr>
        <p:pic>
          <p:nvPicPr>
            <p:cNvPr id="7" name="图片 6">
              <a:extLst>
                <a:ext uri="{FF2B5EF4-FFF2-40B4-BE49-F238E27FC236}">
                  <a16:creationId xmlns:a16="http://schemas.microsoft.com/office/drawing/2014/main" id="{E61C28B9-26D3-4329-ADC8-C900E63E00AE}"/>
                </a:ext>
              </a:extLst>
            </p:cNvPr>
            <p:cNvPicPr>
              <a:picLocks noChangeAspect="1"/>
            </p:cNvPicPr>
            <p:nvPr/>
          </p:nvPicPr>
          <p:blipFill>
            <a:blip r:embed="rId3"/>
            <a:stretch>
              <a:fillRect/>
            </a:stretch>
          </p:blipFill>
          <p:spPr>
            <a:xfrm>
              <a:off x="12085740" y="1543728"/>
              <a:ext cx="3641174" cy="4964860"/>
            </a:xfrm>
            <a:prstGeom prst="rect">
              <a:avLst/>
            </a:prstGeom>
          </p:spPr>
        </p:pic>
        <p:sp>
          <p:nvSpPr>
            <p:cNvPr id="8" name="文本框 7">
              <a:extLst>
                <a:ext uri="{FF2B5EF4-FFF2-40B4-BE49-F238E27FC236}">
                  <a16:creationId xmlns:a16="http://schemas.microsoft.com/office/drawing/2014/main" id="{21D0E355-A1FB-4380-AC3D-96D40B08DCC5}"/>
                </a:ext>
              </a:extLst>
            </p:cNvPr>
            <p:cNvSpPr txBox="1"/>
            <p:nvPr/>
          </p:nvSpPr>
          <p:spPr>
            <a:xfrm>
              <a:off x="12031801" y="839786"/>
              <a:ext cx="3749058" cy="768498"/>
            </a:xfrm>
            <a:prstGeom prst="rect">
              <a:avLst/>
            </a:prstGeom>
            <a:noFill/>
          </p:spPr>
          <p:txBody>
            <a:bodyPr wrap="none" lIns="180000" tIns="180000" rIns="180000" bIns="180000" rtlCol="0">
              <a:spAutoFit/>
            </a:bodyPr>
            <a:lstStyle/>
            <a:p>
              <a:pPr algn="ctr">
                <a:lnSpc>
                  <a:spcPct val="120000"/>
                </a:lnSpc>
                <a:spcAft>
                  <a:spcPts val="600"/>
                </a:spcAft>
              </a:pPr>
              <a:r>
                <a:rPr kumimoji="1" lang="zh-CN" altLang="en-US" sz="2400" dirty="0">
                  <a:solidFill>
                    <a:srgbClr val="00418A"/>
                  </a:solidFill>
                </a:rPr>
                <a:t>潮流样本生成的算法框架</a:t>
              </a:r>
            </a:p>
          </p:txBody>
        </p:sp>
      </p:gr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ABCDF8D8-3BCC-44CB-82AB-D11E96DC6D97}"/>
                  </a:ext>
                </a:extLst>
              </p:cNvPr>
              <p:cNvGraphicFramePr>
                <a:graphicFrameLocks noGrp="1"/>
              </p:cNvGraphicFramePr>
              <p:nvPr>
                <p:extLst>
                  <p:ext uri="{D42A27DB-BD31-4B8C-83A1-F6EECF244321}">
                    <p14:modId xmlns:p14="http://schemas.microsoft.com/office/powerpoint/2010/main" val="4126776909"/>
                  </p:ext>
                </p:extLst>
              </p:nvPr>
            </p:nvGraphicFramePr>
            <p:xfrm>
              <a:off x="4254268" y="1063183"/>
              <a:ext cx="7453648" cy="2194560"/>
            </p:xfrm>
            <a:graphic>
              <a:graphicData uri="http://schemas.openxmlformats.org/drawingml/2006/table">
                <a:tbl>
                  <a:tblPr firstRow="1" firstCol="1" bandRow="1"/>
                  <a:tblGrid>
                    <a:gridCol w="964806">
                      <a:extLst>
                        <a:ext uri="{9D8B030D-6E8A-4147-A177-3AD203B41FA5}">
                          <a16:colId xmlns:a16="http://schemas.microsoft.com/office/drawing/2014/main" val="841596777"/>
                        </a:ext>
                      </a:extLst>
                    </a:gridCol>
                    <a:gridCol w="1321555">
                      <a:extLst>
                        <a:ext uri="{9D8B030D-6E8A-4147-A177-3AD203B41FA5}">
                          <a16:colId xmlns:a16="http://schemas.microsoft.com/office/drawing/2014/main" val="3454798975"/>
                        </a:ext>
                      </a:extLst>
                    </a:gridCol>
                    <a:gridCol w="1321555">
                      <a:extLst>
                        <a:ext uri="{9D8B030D-6E8A-4147-A177-3AD203B41FA5}">
                          <a16:colId xmlns:a16="http://schemas.microsoft.com/office/drawing/2014/main" val="4079061910"/>
                        </a:ext>
                      </a:extLst>
                    </a:gridCol>
                    <a:gridCol w="951314">
                      <a:extLst>
                        <a:ext uri="{9D8B030D-6E8A-4147-A177-3AD203B41FA5}">
                          <a16:colId xmlns:a16="http://schemas.microsoft.com/office/drawing/2014/main" val="708740864"/>
                        </a:ext>
                      </a:extLst>
                    </a:gridCol>
                    <a:gridCol w="964806">
                      <a:extLst>
                        <a:ext uri="{9D8B030D-6E8A-4147-A177-3AD203B41FA5}">
                          <a16:colId xmlns:a16="http://schemas.microsoft.com/office/drawing/2014/main" val="2231633417"/>
                        </a:ext>
                      </a:extLst>
                    </a:gridCol>
                    <a:gridCol w="964806">
                      <a:extLst>
                        <a:ext uri="{9D8B030D-6E8A-4147-A177-3AD203B41FA5}">
                          <a16:colId xmlns:a16="http://schemas.microsoft.com/office/drawing/2014/main" val="2547373120"/>
                        </a:ext>
                      </a:extLst>
                    </a:gridCol>
                    <a:gridCol w="964806">
                      <a:extLst>
                        <a:ext uri="{9D8B030D-6E8A-4147-A177-3AD203B41FA5}">
                          <a16:colId xmlns:a16="http://schemas.microsoft.com/office/drawing/2014/main" val="1712634607"/>
                        </a:ext>
                      </a:extLst>
                    </a:gridCol>
                  </a:tblGrid>
                  <a:tr h="118130">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分类</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步骤</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dirty="0">
                              <a:effectLst/>
                              <a:latin typeface="Times New Roman" panose="02020603050405020304" pitchFamily="18" charset="0"/>
                              <a:ea typeface="宋体" panose="02010600030101010101" pitchFamily="2" charset="-122"/>
                              <a:cs typeface="Arial" panose="020B0604020202020204" pitchFamily="34" charset="0"/>
                            </a:rPr>
                            <a:t>输入</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输出</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运算类型</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运算性质</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复杂度</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8833225"/>
                      </a:ext>
                    </a:extLst>
                  </a:tr>
                  <a:tr h="236260">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非迭代过程</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A</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altLang="en-US" sz="1600" kern="100" dirty="0">
                              <a:effectLst/>
                              <a:latin typeface="Times New Roman" panose="02020603050405020304" pitchFamily="18" charset="0"/>
                              <a:ea typeface="宋体" panose="02010600030101010101" pitchFamily="2" charset="-122"/>
                              <a:cs typeface="Arial" panose="020B0604020202020204" pitchFamily="34" charset="0"/>
                            </a:rPr>
                            <a:t>功率</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𝑢</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非线性优化</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非多项式问题</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NP</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3334506"/>
                      </a:ext>
                    </a:extLst>
                  </a:tr>
                  <a:tr h="236260">
                    <a:tc rowSpan="3">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迭代过程</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B</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𝑢</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𝑣</m:t>
                                </m:r>
                                <m:r>
                                  <a:rPr lang="en-US" sz="1600" kern="100">
                                    <a:effectLst/>
                                    <a:latin typeface="Cambria Math" panose="02040503050406030204" pitchFamily="18" charset="0"/>
                                    <a:ea typeface="宋体" panose="02010600030101010101" pitchFamily="2" charset="-122"/>
                                    <a:cs typeface="Arial" panose="020B0604020202020204" pitchFamily="34" charset="0"/>
                                  </a:rPr>
                                  <m:t>,</m:t>
                                </m:r>
                                <m:r>
                                  <a:rPr lang="en-US" sz="1600" i="1" kern="100">
                                    <a:effectLst/>
                                    <a:latin typeface="Cambria Math" panose="02040503050406030204" pitchFamily="18" charset="0"/>
                                    <a:ea typeface="宋体" panose="02010600030101010101" pitchFamily="2" charset="-122"/>
                                    <a:cs typeface="Arial" panose="020B0604020202020204" pitchFamily="34" charset="0"/>
                                  </a:rPr>
                                  <m:t>𝑥</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代入求值</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𝑂</m:t>
                                </m:r>
                                <m:d>
                                  <m:d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dPr>
                                  <m:e>
                                    <m:sSup>
                                      <m:sSup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pPr>
                                      <m:e>
                                        <m:r>
                                          <a:rPr lang="en-US" sz="1600" i="1" kern="100">
                                            <a:effectLst/>
                                            <a:latin typeface="Cambria Math" panose="02040503050406030204" pitchFamily="18" charset="0"/>
                                            <a:ea typeface="宋体" panose="02010600030101010101" pitchFamily="2" charset="-122"/>
                                            <a:cs typeface="Arial" panose="020B0604020202020204" pitchFamily="34" charset="0"/>
                                          </a:rPr>
                                          <m:t>𝑛</m:t>
                                        </m:r>
                                      </m:e>
                                      <m:sup>
                                        <m:r>
                                          <a:rPr lang="en-US" sz="1600" i="1" kern="100">
                                            <a:effectLst/>
                                            <a:latin typeface="Cambria Math" panose="02040503050406030204" pitchFamily="18" charset="0"/>
                                            <a:ea typeface="宋体" panose="02010600030101010101" pitchFamily="2" charset="-122"/>
                                            <a:cs typeface="Arial" panose="020B0604020202020204" pitchFamily="34" charset="0"/>
                                          </a:rPr>
                                          <m:t>2</m:t>
                                        </m:r>
                                      </m:sup>
                                    </m:sSup>
                                  </m:e>
                                </m:d>
                              </m:oMath>
                            </m:oMathPara>
                          </a14:m>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1949569"/>
                      </a:ext>
                    </a:extLst>
                  </a:tr>
                  <a:tr h="236260">
                    <a:tc vMerge="1">
                      <a:txBody>
                        <a:bodyPr/>
                        <a:lstStyle/>
                        <a:p>
                          <a:endParaRPr lang="zh-CN" altLang="en-US"/>
                        </a:p>
                      </a:txBody>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C</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𝑣</m:t>
                                </m:r>
                                <m:r>
                                  <a:rPr lang="en-US" sz="1600" kern="100">
                                    <a:effectLst/>
                                    <a:latin typeface="Cambria Math" panose="02040503050406030204" pitchFamily="18" charset="0"/>
                                    <a:ea typeface="宋体" panose="02010600030101010101" pitchFamily="2" charset="-122"/>
                                    <a:cs typeface="Arial" panose="020B0604020202020204" pitchFamily="34" charset="0"/>
                                  </a:rPr>
                                  <m:t>,</m:t>
                                </m:r>
                                <m:r>
                                  <a:rPr lang="en-US" sz="1600" i="1" kern="100">
                                    <a:effectLst/>
                                    <a:latin typeface="Cambria Math" panose="02040503050406030204" pitchFamily="18" charset="0"/>
                                    <a:ea typeface="宋体" panose="02010600030101010101" pitchFamily="2" charset="-122"/>
                                    <a:cs typeface="Arial" panose="020B0604020202020204" pitchFamily="34" charset="0"/>
                                  </a:rPr>
                                  <m:t>𝑥</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𝐷𝑣</m:t>
                                </m:r>
                                <m:r>
                                  <a:rPr lang="en-US" sz="1600" kern="100">
                                    <a:effectLst/>
                                    <a:latin typeface="Cambria Math" panose="02040503050406030204" pitchFamily="18" charset="0"/>
                                    <a:ea typeface="宋体" panose="02010600030101010101" pitchFamily="2" charset="-122"/>
                                    <a:cs typeface="Arial" panose="020B0604020202020204" pitchFamily="34" charset="0"/>
                                  </a:rPr>
                                  <m:t>,</m:t>
                                </m:r>
                                <m:r>
                                  <a:rPr lang="en-US" sz="1600" i="1" kern="100">
                                    <a:effectLst/>
                                    <a:latin typeface="Cambria Math" panose="02040503050406030204" pitchFamily="18" charset="0"/>
                                    <a:ea typeface="宋体" panose="02010600030101010101" pitchFamily="2" charset="-122"/>
                                    <a:cs typeface="Arial" panose="020B0604020202020204" pitchFamily="34" charset="0"/>
                                  </a:rPr>
                                  <m:t>𝐷𝑥</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代入求值</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𝑂</m:t>
                                </m:r>
                                <m:r>
                                  <a:rPr lang="en-US" sz="1600" i="1" kern="100">
                                    <a:effectLst/>
                                    <a:latin typeface="Cambria Math" panose="02040503050406030204" pitchFamily="18" charset="0"/>
                                    <a:ea typeface="宋体" panose="02010600030101010101" pitchFamily="2" charset="-122"/>
                                    <a:cs typeface="Arial" panose="020B0604020202020204" pitchFamily="34" charset="0"/>
                                  </a:rPr>
                                  <m:t>(</m:t>
                                </m:r>
                                <m:r>
                                  <a:rPr lang="en-US" sz="1600" i="1" kern="100">
                                    <a:effectLst/>
                                    <a:latin typeface="Cambria Math" panose="02040503050406030204" pitchFamily="18" charset="0"/>
                                    <a:ea typeface="宋体" panose="02010600030101010101" pitchFamily="2" charset="-122"/>
                                    <a:cs typeface="Arial" panose="020B0604020202020204" pitchFamily="34" charset="0"/>
                                  </a:rPr>
                                  <m:t>𝑛</m:t>
                                </m:r>
                                <m:r>
                                  <a:rPr lang="en-US" sz="1600" i="1" kern="100">
                                    <a:effectLst/>
                                    <a:latin typeface="Cambria Math" panose="02040503050406030204" pitchFamily="18" charset="0"/>
                                    <a:ea typeface="宋体" panose="02010600030101010101" pitchFamily="2" charset="-122"/>
                                    <a:cs typeface="Arial" panose="020B0604020202020204" pitchFamily="34" charset="0"/>
                                  </a:rPr>
                                  <m:t>)</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6415380"/>
                      </a:ext>
                    </a:extLst>
                  </a:tr>
                  <a:tr h="236260">
                    <a:tc vMerge="1">
                      <a:txBody>
                        <a:bodyPr/>
                        <a:lstStyle/>
                        <a:p>
                          <a:endParaRPr lang="zh-CN" altLang="en-US"/>
                        </a:p>
                      </a:txBody>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D</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𝐷𝑣</m:t>
                                </m:r>
                                <m:r>
                                  <a:rPr lang="en-US" sz="1600" kern="100">
                                    <a:effectLst/>
                                    <a:latin typeface="Cambria Math" panose="02040503050406030204" pitchFamily="18" charset="0"/>
                                    <a:ea typeface="宋体" panose="02010600030101010101" pitchFamily="2" charset="-122"/>
                                    <a:cs typeface="Arial" panose="020B0604020202020204" pitchFamily="34" charset="0"/>
                                  </a:rPr>
                                  <m:t>,</m:t>
                                </m:r>
                                <m:r>
                                  <a:rPr lang="en-US" sz="1600" i="1" kern="100">
                                    <a:effectLst/>
                                    <a:latin typeface="Cambria Math" panose="02040503050406030204" pitchFamily="18" charset="0"/>
                                    <a:ea typeface="宋体" panose="02010600030101010101" pitchFamily="2" charset="-122"/>
                                    <a:cs typeface="Arial" panose="020B0604020202020204" pitchFamily="34" charset="0"/>
                                  </a:rPr>
                                  <m:t>𝐷𝑥</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i="1" kern="100">
                                    <a:effectLst/>
                                    <a:latin typeface="Cambria Math" panose="02040503050406030204" pitchFamily="18" charset="0"/>
                                    <a:ea typeface="宋体" panose="02010600030101010101" pitchFamily="2" charset="-122"/>
                                    <a:cs typeface="Arial" panose="020B0604020202020204" pitchFamily="34" charset="0"/>
                                  </a:rPr>
                                  <m:t>𝑢</m:t>
                                </m:r>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非线性优化</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NP</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3368126"/>
                      </a:ext>
                    </a:extLst>
                  </a:tr>
                </a:tbl>
              </a:graphicData>
            </a:graphic>
          </p:graphicFrame>
        </mc:Choice>
        <mc:Fallback xmlns="">
          <p:graphicFrame>
            <p:nvGraphicFramePr>
              <p:cNvPr id="9" name="表格 8">
                <a:extLst>
                  <a:ext uri="{FF2B5EF4-FFF2-40B4-BE49-F238E27FC236}">
                    <a16:creationId xmlns:a16="http://schemas.microsoft.com/office/drawing/2014/main" id="{ABCDF8D8-3BCC-44CB-82AB-D11E96DC6D97}"/>
                  </a:ext>
                </a:extLst>
              </p:cNvPr>
              <p:cNvGraphicFramePr>
                <a:graphicFrameLocks noGrp="1"/>
              </p:cNvGraphicFramePr>
              <p:nvPr>
                <p:extLst>
                  <p:ext uri="{D42A27DB-BD31-4B8C-83A1-F6EECF244321}">
                    <p14:modId xmlns:p14="http://schemas.microsoft.com/office/powerpoint/2010/main" val="4126776909"/>
                  </p:ext>
                </p:extLst>
              </p:nvPr>
            </p:nvGraphicFramePr>
            <p:xfrm>
              <a:off x="4254268" y="1063183"/>
              <a:ext cx="7453648" cy="2194560"/>
            </p:xfrm>
            <a:graphic>
              <a:graphicData uri="http://schemas.openxmlformats.org/drawingml/2006/table">
                <a:tbl>
                  <a:tblPr firstRow="1" firstCol="1" bandRow="1"/>
                  <a:tblGrid>
                    <a:gridCol w="964806">
                      <a:extLst>
                        <a:ext uri="{9D8B030D-6E8A-4147-A177-3AD203B41FA5}">
                          <a16:colId xmlns:a16="http://schemas.microsoft.com/office/drawing/2014/main" val="841596777"/>
                        </a:ext>
                      </a:extLst>
                    </a:gridCol>
                    <a:gridCol w="1321555">
                      <a:extLst>
                        <a:ext uri="{9D8B030D-6E8A-4147-A177-3AD203B41FA5}">
                          <a16:colId xmlns:a16="http://schemas.microsoft.com/office/drawing/2014/main" val="3454798975"/>
                        </a:ext>
                      </a:extLst>
                    </a:gridCol>
                    <a:gridCol w="1321555">
                      <a:extLst>
                        <a:ext uri="{9D8B030D-6E8A-4147-A177-3AD203B41FA5}">
                          <a16:colId xmlns:a16="http://schemas.microsoft.com/office/drawing/2014/main" val="4079061910"/>
                        </a:ext>
                      </a:extLst>
                    </a:gridCol>
                    <a:gridCol w="951314">
                      <a:extLst>
                        <a:ext uri="{9D8B030D-6E8A-4147-A177-3AD203B41FA5}">
                          <a16:colId xmlns:a16="http://schemas.microsoft.com/office/drawing/2014/main" val="708740864"/>
                        </a:ext>
                      </a:extLst>
                    </a:gridCol>
                    <a:gridCol w="964806">
                      <a:extLst>
                        <a:ext uri="{9D8B030D-6E8A-4147-A177-3AD203B41FA5}">
                          <a16:colId xmlns:a16="http://schemas.microsoft.com/office/drawing/2014/main" val="2231633417"/>
                        </a:ext>
                      </a:extLst>
                    </a:gridCol>
                    <a:gridCol w="964806">
                      <a:extLst>
                        <a:ext uri="{9D8B030D-6E8A-4147-A177-3AD203B41FA5}">
                          <a16:colId xmlns:a16="http://schemas.microsoft.com/office/drawing/2014/main" val="2547373120"/>
                        </a:ext>
                      </a:extLst>
                    </a:gridCol>
                    <a:gridCol w="964806">
                      <a:extLst>
                        <a:ext uri="{9D8B030D-6E8A-4147-A177-3AD203B41FA5}">
                          <a16:colId xmlns:a16="http://schemas.microsoft.com/office/drawing/2014/main" val="1712634607"/>
                        </a:ext>
                      </a:extLst>
                    </a:gridCol>
                  </a:tblGrid>
                  <a:tr h="243840">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分类</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步骤</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dirty="0">
                              <a:effectLst/>
                              <a:latin typeface="Times New Roman" panose="02020603050405020304" pitchFamily="18" charset="0"/>
                              <a:ea typeface="宋体" panose="02010600030101010101" pitchFamily="2" charset="-122"/>
                              <a:cs typeface="Arial" panose="020B0604020202020204" pitchFamily="34" charset="0"/>
                            </a:rPr>
                            <a:t>输入</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输出</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运算类型</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运算性质</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复杂度</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8833225"/>
                      </a:ext>
                    </a:extLst>
                  </a:tr>
                  <a:tr h="487680">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非迭代过程</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A</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altLang="en-US" sz="1600" kern="100" dirty="0">
                              <a:effectLst/>
                              <a:latin typeface="Times New Roman" panose="02020603050405020304" pitchFamily="18" charset="0"/>
                              <a:ea typeface="宋体" panose="02010600030101010101" pitchFamily="2" charset="-122"/>
                              <a:cs typeface="Arial" panose="020B0604020202020204" pitchFamily="34" charset="0"/>
                            </a:rPr>
                            <a:t>功率</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77070" t="-63750" r="-303822" b="-325000"/>
                          </a:stretch>
                        </a:blipFill>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非线性优化</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非多项式问题</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NP</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3334506"/>
                      </a:ext>
                    </a:extLst>
                  </a:tr>
                  <a:tr h="487680">
                    <a:tc rowSpan="3">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迭代过程</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B</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72811" t="-161728" r="-292166" b="-220988"/>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77070" t="-161728" r="-303822" b="-220988"/>
                          </a:stretch>
                        </a:blipFill>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代入求值</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674684" t="-161728" r="-1266" b="-220988"/>
                          </a:stretch>
                        </a:blipFill>
                      </a:tcPr>
                    </a:tc>
                    <a:extLst>
                      <a:ext uri="{0D108BD9-81ED-4DB2-BD59-A6C34878D82A}">
                        <a16:rowId xmlns:a16="http://schemas.microsoft.com/office/drawing/2014/main" val="3291949569"/>
                      </a:ext>
                    </a:extLst>
                  </a:tr>
                  <a:tr h="487680">
                    <a:tc vMerge="1">
                      <a:txBody>
                        <a:bodyPr/>
                        <a:lstStyle/>
                        <a:p>
                          <a:endParaRPr lang="zh-CN" altLang="en-US"/>
                        </a:p>
                      </a:txBody>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C</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172811" t="-265000" r="-292166" b="-123750"/>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77070" t="-265000" r="-303822" b="-123750"/>
                          </a:stretch>
                        </a:blipFill>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代入求值</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674684" t="-265000" r="-1266" b="-123750"/>
                          </a:stretch>
                        </a:blipFill>
                      </a:tcPr>
                    </a:tc>
                    <a:extLst>
                      <a:ext uri="{0D108BD9-81ED-4DB2-BD59-A6C34878D82A}">
                        <a16:rowId xmlns:a16="http://schemas.microsoft.com/office/drawing/2014/main" val="1146415380"/>
                      </a:ext>
                    </a:extLst>
                  </a:tr>
                  <a:tr h="487680">
                    <a:tc vMerge="1">
                      <a:txBody>
                        <a:bodyPr/>
                        <a:lstStyle/>
                        <a:p>
                          <a:endParaRPr lang="zh-CN" altLang="en-US"/>
                        </a:p>
                      </a:txBody>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D</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4"/>
                          <a:stretch>
                            <a:fillRect l="-172811" t="-365000" r="-292166" b="-23750"/>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4"/>
                          <a:stretch>
                            <a:fillRect l="-377070" t="-365000" r="-303822" b="-23750"/>
                          </a:stretch>
                        </a:blipFill>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非线性优化</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非多项式问题</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NP</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3368126"/>
                      </a:ext>
                    </a:extLst>
                  </a:tr>
                </a:tbl>
              </a:graphicData>
            </a:graphic>
          </p:graphicFrame>
        </mc:Fallback>
      </mc:AlternateContent>
      <p:cxnSp>
        <p:nvCxnSpPr>
          <p:cNvPr id="10" name="直线连接符 30">
            <a:extLst>
              <a:ext uri="{FF2B5EF4-FFF2-40B4-BE49-F238E27FC236}">
                <a16:creationId xmlns:a16="http://schemas.microsoft.com/office/drawing/2014/main" id="{DF4242DA-C0AC-4F61-AB4D-56732B78CFB9}"/>
              </a:ext>
            </a:extLst>
          </p:cNvPr>
          <p:cNvCxnSpPr>
            <a:cxnSpLocks/>
          </p:cNvCxnSpPr>
          <p:nvPr/>
        </p:nvCxnSpPr>
        <p:spPr>
          <a:xfrm>
            <a:off x="152770" y="1415219"/>
            <a:ext cx="3641174"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1" name="直线连接符 30">
            <a:extLst>
              <a:ext uri="{FF2B5EF4-FFF2-40B4-BE49-F238E27FC236}">
                <a16:creationId xmlns:a16="http://schemas.microsoft.com/office/drawing/2014/main" id="{B6D79748-F67B-45A8-AC42-BC3643941915}"/>
              </a:ext>
            </a:extLst>
          </p:cNvPr>
          <p:cNvCxnSpPr>
            <a:cxnSpLocks/>
          </p:cNvCxnSpPr>
          <p:nvPr/>
        </p:nvCxnSpPr>
        <p:spPr>
          <a:xfrm>
            <a:off x="4349407" y="3786944"/>
            <a:ext cx="1622768"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56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D402E4-F068-4FC3-B4D0-99AE7345D54B}"/>
              </a:ext>
            </a:extLst>
          </p:cNvPr>
          <p:cNvSpPr>
            <a:spLocks noGrp="1"/>
          </p:cNvSpPr>
          <p:nvPr>
            <p:ph type="title"/>
          </p:nvPr>
        </p:nvSpPr>
        <p:spPr/>
        <p:txBody>
          <a:bodyPr/>
          <a:lstStyle/>
          <a:p>
            <a:r>
              <a:rPr lang="zh-CN" altLang="en-US" dirty="0"/>
              <a:t>分治前后的计算过程变化</a:t>
            </a:r>
          </a:p>
        </p:txBody>
      </p:sp>
      <p:grpSp>
        <p:nvGrpSpPr>
          <p:cNvPr id="51" name="组合 50">
            <a:extLst>
              <a:ext uri="{FF2B5EF4-FFF2-40B4-BE49-F238E27FC236}">
                <a16:creationId xmlns:a16="http://schemas.microsoft.com/office/drawing/2014/main" id="{4BE4961B-461D-437F-8256-FA6B04AEA227}"/>
              </a:ext>
            </a:extLst>
          </p:cNvPr>
          <p:cNvGrpSpPr/>
          <p:nvPr/>
        </p:nvGrpSpPr>
        <p:grpSpPr>
          <a:xfrm>
            <a:off x="1112643" y="1647825"/>
            <a:ext cx="10293994" cy="5063707"/>
            <a:chOff x="14404858" y="-219026"/>
            <a:chExt cx="13745284" cy="5216058"/>
          </a:xfrm>
        </p:grpSpPr>
        <p:graphicFrame>
          <p:nvGraphicFramePr>
            <p:cNvPr id="4" name="内容占位符 4">
              <a:extLst>
                <a:ext uri="{FF2B5EF4-FFF2-40B4-BE49-F238E27FC236}">
                  <a16:creationId xmlns:a16="http://schemas.microsoft.com/office/drawing/2014/main" id="{6F8C9555-15DD-4B52-B819-12C178559E8D}"/>
                </a:ext>
              </a:extLst>
            </p:cNvPr>
            <p:cNvGraphicFramePr>
              <a:graphicFrameLocks/>
            </p:cNvGraphicFramePr>
            <p:nvPr>
              <p:extLst>
                <p:ext uri="{D42A27DB-BD31-4B8C-83A1-F6EECF244321}">
                  <p14:modId xmlns:p14="http://schemas.microsoft.com/office/powerpoint/2010/main" val="3824736553"/>
                </p:ext>
              </p:extLst>
            </p:nvPr>
          </p:nvGraphicFramePr>
          <p:xfrm>
            <a:off x="14492289" y="-219026"/>
            <a:ext cx="13657853" cy="451231"/>
          </p:xfrm>
          <a:graphic>
            <a:graphicData uri="http://schemas.openxmlformats.org/drawingml/2006/table">
              <a:tbl>
                <a:tblPr firstRow="1" bandRow="1">
                  <a:tableStyleId>{2D5ABB26-0587-4C30-8999-92F81FD0307C}</a:tableStyleId>
                </a:tblPr>
                <a:tblGrid>
                  <a:gridCol w="4179175">
                    <a:extLst>
                      <a:ext uri="{9D8B030D-6E8A-4147-A177-3AD203B41FA5}">
                        <a16:colId xmlns:a16="http://schemas.microsoft.com/office/drawing/2014/main" val="225341918"/>
                      </a:ext>
                    </a:extLst>
                  </a:gridCol>
                  <a:gridCol w="3119954">
                    <a:extLst>
                      <a:ext uri="{9D8B030D-6E8A-4147-A177-3AD203B41FA5}">
                        <a16:colId xmlns:a16="http://schemas.microsoft.com/office/drawing/2014/main" val="2899846046"/>
                      </a:ext>
                    </a:extLst>
                  </a:gridCol>
                  <a:gridCol w="2929387">
                    <a:extLst>
                      <a:ext uri="{9D8B030D-6E8A-4147-A177-3AD203B41FA5}">
                        <a16:colId xmlns:a16="http://schemas.microsoft.com/office/drawing/2014/main" val="681719498"/>
                      </a:ext>
                    </a:extLst>
                  </a:gridCol>
                </a:tblGrid>
                <a:tr h="438051">
                  <a:tc>
                    <a:txBody>
                      <a:bodyPr/>
                      <a:lstStyle/>
                      <a:p>
                        <a:pPr algn="ctr"/>
                        <a:r>
                          <a:rPr lang="zh-CN" altLang="en-US" sz="2000" b="1" dirty="0">
                            <a:latin typeface="宋体" panose="02010600030101010101" pitchFamily="2" charset="-122"/>
                            <a:ea typeface="宋体" panose="02010600030101010101" pitchFamily="2" charset="-122"/>
                          </a:rPr>
                          <a:t>传统解潮流方法</a:t>
                        </a:r>
                      </a:p>
                    </a:txBody>
                    <a:tcPr anchor="ctr">
                      <a:solidFill>
                        <a:srgbClr val="C4D3E3"/>
                      </a:solidFill>
                    </a:tcPr>
                  </a:tc>
                  <a:tc>
                    <a:txBody>
                      <a:bodyPr/>
                      <a:lstStyle/>
                      <a:p>
                        <a:pPr algn="ctr"/>
                        <a:r>
                          <a:rPr lang="zh-CN" altLang="en-US" sz="2000" b="1" dirty="0">
                            <a:latin typeface="宋体" panose="02010600030101010101" pitchFamily="2" charset="-122"/>
                            <a:ea typeface="宋体" panose="02010600030101010101" pitchFamily="2" charset="-122"/>
                          </a:rPr>
                          <a:t>反函数法</a:t>
                        </a:r>
                      </a:p>
                    </a:txBody>
                    <a:tcPr anchor="ctr">
                      <a:solidFill>
                        <a:srgbClr val="C4D3E3"/>
                      </a:solidFill>
                    </a:tcPr>
                  </a:tc>
                  <a:tc>
                    <a:txBody>
                      <a:bodyPr/>
                      <a:lstStyle/>
                      <a:p>
                        <a:pPr algn="ctr"/>
                        <a:r>
                          <a:rPr lang="zh-CN" altLang="en-US" sz="2000" b="1" dirty="0">
                            <a:latin typeface="宋体" panose="02010600030101010101" pitchFamily="2" charset="-122"/>
                            <a:ea typeface="宋体" panose="02010600030101010101" pitchFamily="2" charset="-122"/>
                          </a:rPr>
                          <a:t>需要解决的问题</a:t>
                        </a:r>
                      </a:p>
                    </a:txBody>
                    <a:tcPr anchor="ctr">
                      <a:solidFill>
                        <a:srgbClr val="C4D3E3"/>
                      </a:solidFill>
                    </a:tcPr>
                  </a:tc>
                  <a:extLst>
                    <a:ext uri="{0D108BD9-81ED-4DB2-BD59-A6C34878D82A}">
                      <a16:rowId xmlns:a16="http://schemas.microsoft.com/office/drawing/2014/main" val="949284318"/>
                    </a:ext>
                  </a:extLst>
                </a:tr>
              </a:tbl>
            </a:graphicData>
          </a:graphic>
        </p:graphicFrame>
        <p:sp>
          <p:nvSpPr>
            <p:cNvPr id="5" name="流程图: 过程 4">
              <a:extLst>
                <a:ext uri="{FF2B5EF4-FFF2-40B4-BE49-F238E27FC236}">
                  <a16:creationId xmlns:a16="http://schemas.microsoft.com/office/drawing/2014/main" id="{2F70854E-C665-4A50-85C5-2FC17D84271A}"/>
                </a:ext>
              </a:extLst>
            </p:cNvPr>
            <p:cNvSpPr/>
            <p:nvPr/>
          </p:nvSpPr>
          <p:spPr>
            <a:xfrm>
              <a:off x="15299675" y="283608"/>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给定定解条件</a:t>
              </a:r>
            </a:p>
          </p:txBody>
        </p:sp>
        <p:sp>
          <p:nvSpPr>
            <p:cNvPr id="6" name="流程图: 过程 5">
              <a:extLst>
                <a:ext uri="{FF2B5EF4-FFF2-40B4-BE49-F238E27FC236}">
                  <a16:creationId xmlns:a16="http://schemas.microsoft.com/office/drawing/2014/main" id="{64B7140D-0AE9-4993-810F-7708F58B574B}"/>
                </a:ext>
              </a:extLst>
            </p:cNvPr>
            <p:cNvSpPr/>
            <p:nvPr/>
          </p:nvSpPr>
          <p:spPr>
            <a:xfrm>
              <a:off x="15299675" y="1006910"/>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形成节点导纳矩阵</a:t>
              </a:r>
            </a:p>
          </p:txBody>
        </p:sp>
        <p:sp>
          <p:nvSpPr>
            <p:cNvPr id="7" name="流程图: 过程 6">
              <a:extLst>
                <a:ext uri="{FF2B5EF4-FFF2-40B4-BE49-F238E27FC236}">
                  <a16:creationId xmlns:a16="http://schemas.microsoft.com/office/drawing/2014/main" id="{6CBE383B-F9E4-40FE-9B3D-5B9C11E8DAE7}"/>
                </a:ext>
              </a:extLst>
            </p:cNvPr>
            <p:cNvSpPr/>
            <p:nvPr/>
          </p:nvSpPr>
          <p:spPr>
            <a:xfrm>
              <a:off x="15299675" y="1730212"/>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给定电压初值</a:t>
              </a:r>
            </a:p>
          </p:txBody>
        </p:sp>
        <p:sp>
          <p:nvSpPr>
            <p:cNvPr id="8" name="流程图: 过程 7">
              <a:extLst>
                <a:ext uri="{FF2B5EF4-FFF2-40B4-BE49-F238E27FC236}">
                  <a16:creationId xmlns:a16="http://schemas.microsoft.com/office/drawing/2014/main" id="{D699341A-8BEA-4D33-A764-F206E2426D1A}"/>
                </a:ext>
              </a:extLst>
            </p:cNvPr>
            <p:cNvSpPr/>
            <p:nvPr/>
          </p:nvSpPr>
          <p:spPr>
            <a:xfrm>
              <a:off x="15299675" y="2453514"/>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计算节点不平衡量</a:t>
              </a:r>
            </a:p>
          </p:txBody>
        </p:sp>
        <p:sp>
          <p:nvSpPr>
            <p:cNvPr id="9" name="流程图: 过程 8">
              <a:extLst>
                <a:ext uri="{FF2B5EF4-FFF2-40B4-BE49-F238E27FC236}">
                  <a16:creationId xmlns:a16="http://schemas.microsoft.com/office/drawing/2014/main" id="{534349CB-986D-4D5C-A342-E9E47450A3F7}"/>
                </a:ext>
              </a:extLst>
            </p:cNvPr>
            <p:cNvSpPr/>
            <p:nvPr/>
          </p:nvSpPr>
          <p:spPr>
            <a:xfrm>
              <a:off x="15299675" y="3176816"/>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解修正方程得电压修正量</a:t>
              </a:r>
            </a:p>
          </p:txBody>
        </p:sp>
        <p:sp>
          <p:nvSpPr>
            <p:cNvPr id="10" name="流程图: 过程 9">
              <a:extLst>
                <a:ext uri="{FF2B5EF4-FFF2-40B4-BE49-F238E27FC236}">
                  <a16:creationId xmlns:a16="http://schemas.microsoft.com/office/drawing/2014/main" id="{3E537707-8391-4C45-9F28-D1CAD9DBF69F}"/>
                </a:ext>
              </a:extLst>
            </p:cNvPr>
            <p:cNvSpPr/>
            <p:nvPr/>
          </p:nvSpPr>
          <p:spPr>
            <a:xfrm>
              <a:off x="15281022" y="3900118"/>
              <a:ext cx="3805086"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计算平衡节点功率及全部线路功率</a:t>
              </a:r>
            </a:p>
          </p:txBody>
        </p:sp>
        <p:sp>
          <p:nvSpPr>
            <p:cNvPr id="11" name="流程图: 过程 10">
              <a:extLst>
                <a:ext uri="{FF2B5EF4-FFF2-40B4-BE49-F238E27FC236}">
                  <a16:creationId xmlns:a16="http://schemas.microsoft.com/office/drawing/2014/main" id="{045B146C-EFF5-4EC4-A507-00B14F4CE1D8}"/>
                </a:ext>
              </a:extLst>
            </p:cNvPr>
            <p:cNvSpPr/>
            <p:nvPr/>
          </p:nvSpPr>
          <p:spPr>
            <a:xfrm>
              <a:off x="15281022" y="4623420"/>
              <a:ext cx="3805086"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输出潮流样本</a:t>
              </a:r>
            </a:p>
          </p:txBody>
        </p:sp>
        <p:cxnSp>
          <p:nvCxnSpPr>
            <p:cNvPr id="12" name="直接箭头连接符 11">
              <a:extLst>
                <a:ext uri="{FF2B5EF4-FFF2-40B4-BE49-F238E27FC236}">
                  <a16:creationId xmlns:a16="http://schemas.microsoft.com/office/drawing/2014/main" id="{B363B284-132B-453A-ABA2-290F975EBD7C}"/>
                </a:ext>
              </a:extLst>
            </p:cNvPr>
            <p:cNvCxnSpPr>
              <a:stCxn id="5" idx="2"/>
              <a:endCxn id="6" idx="0"/>
            </p:cNvCxnSpPr>
            <p:nvPr/>
          </p:nvCxnSpPr>
          <p:spPr>
            <a:xfrm>
              <a:off x="17183565" y="657220"/>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F84A35A-DE83-4BEA-B608-DEB8833C436A}"/>
                </a:ext>
              </a:extLst>
            </p:cNvPr>
            <p:cNvCxnSpPr>
              <a:cxnSpLocks/>
              <a:stCxn id="6" idx="2"/>
              <a:endCxn id="7" idx="0"/>
            </p:cNvCxnSpPr>
            <p:nvPr/>
          </p:nvCxnSpPr>
          <p:spPr>
            <a:xfrm>
              <a:off x="17183565" y="1380522"/>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5FADDEB-1E3F-4A0D-A5F4-BBF42B44310A}"/>
                </a:ext>
              </a:extLst>
            </p:cNvPr>
            <p:cNvCxnSpPr>
              <a:cxnSpLocks/>
              <a:endCxn id="8" idx="0"/>
            </p:cNvCxnSpPr>
            <p:nvPr/>
          </p:nvCxnSpPr>
          <p:spPr>
            <a:xfrm>
              <a:off x="17176191" y="2103824"/>
              <a:ext cx="7374"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0791E8DB-B1BE-4662-B067-D5D858A2B140}"/>
                </a:ext>
              </a:extLst>
            </p:cNvPr>
            <p:cNvCxnSpPr>
              <a:cxnSpLocks/>
              <a:stCxn id="8" idx="2"/>
              <a:endCxn id="9" idx="0"/>
            </p:cNvCxnSpPr>
            <p:nvPr/>
          </p:nvCxnSpPr>
          <p:spPr>
            <a:xfrm>
              <a:off x="17183565" y="2827126"/>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DF44C68-E042-4334-B226-A94815F3CBF7}"/>
                </a:ext>
              </a:extLst>
            </p:cNvPr>
            <p:cNvCxnSpPr>
              <a:cxnSpLocks/>
              <a:stCxn id="9" idx="2"/>
              <a:endCxn id="10" idx="0"/>
            </p:cNvCxnSpPr>
            <p:nvPr/>
          </p:nvCxnSpPr>
          <p:spPr>
            <a:xfrm>
              <a:off x="17183565" y="3550428"/>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7C86789-19C8-4518-96A4-3B36830DD37C}"/>
                </a:ext>
              </a:extLst>
            </p:cNvPr>
            <p:cNvCxnSpPr>
              <a:cxnSpLocks/>
              <a:stCxn id="10" idx="2"/>
              <a:endCxn id="11" idx="0"/>
            </p:cNvCxnSpPr>
            <p:nvPr/>
          </p:nvCxnSpPr>
          <p:spPr>
            <a:xfrm>
              <a:off x="17183565" y="4273730"/>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7D34687D-107F-4EA4-BC08-FD3F31427C2A}"/>
                </a:ext>
              </a:extLst>
            </p:cNvPr>
            <p:cNvCxnSpPr>
              <a:cxnSpLocks/>
              <a:stCxn id="8" idx="3"/>
              <a:endCxn id="10" idx="3"/>
            </p:cNvCxnSpPr>
            <p:nvPr/>
          </p:nvCxnSpPr>
          <p:spPr>
            <a:xfrm>
              <a:off x="19067455" y="2640320"/>
              <a:ext cx="18653" cy="1446604"/>
            </a:xfrm>
            <a:prstGeom prst="bentConnector3">
              <a:avLst>
                <a:gd name="adj1" fmla="val 132554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16AC943F-D37C-4042-A70B-0BE092F2773E}"/>
                </a:ext>
              </a:extLst>
            </p:cNvPr>
            <p:cNvCxnSpPr>
              <a:cxnSpLocks/>
              <a:stCxn id="9" idx="1"/>
              <a:endCxn id="7" idx="1"/>
            </p:cNvCxnSpPr>
            <p:nvPr/>
          </p:nvCxnSpPr>
          <p:spPr>
            <a:xfrm rot="10800000">
              <a:off x="15299675" y="1917018"/>
              <a:ext cx="12700" cy="1446604"/>
            </a:xfrm>
            <a:prstGeom prst="bent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7E9671E-8762-4078-94A9-675DC9010574}"/>
                </a:ext>
              </a:extLst>
            </p:cNvPr>
            <p:cNvCxnSpPr>
              <a:cxnSpLocks/>
            </p:cNvCxnSpPr>
            <p:nvPr/>
          </p:nvCxnSpPr>
          <p:spPr>
            <a:xfrm>
              <a:off x="15012786" y="1786959"/>
              <a:ext cx="0" cy="176346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3896FD2-9827-415C-B1A2-69D2268C299B}"/>
                </a:ext>
              </a:extLst>
            </p:cNvPr>
            <p:cNvCxnSpPr>
              <a:cxnSpLocks/>
            </p:cNvCxnSpPr>
            <p:nvPr/>
          </p:nvCxnSpPr>
          <p:spPr>
            <a:xfrm>
              <a:off x="14879436" y="1782197"/>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BCACDE6-F6B7-45BA-B948-79E31568433E}"/>
                </a:ext>
              </a:extLst>
            </p:cNvPr>
            <p:cNvCxnSpPr>
              <a:cxnSpLocks/>
            </p:cNvCxnSpPr>
            <p:nvPr/>
          </p:nvCxnSpPr>
          <p:spPr>
            <a:xfrm>
              <a:off x="14879436" y="3536141"/>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9DFEC12-DF19-4032-8B08-4EE912B60D79}"/>
                </a:ext>
              </a:extLst>
            </p:cNvPr>
            <p:cNvSpPr txBox="1"/>
            <p:nvPr/>
          </p:nvSpPr>
          <p:spPr>
            <a:xfrm>
              <a:off x="14404858" y="1883863"/>
              <a:ext cx="488347" cy="1569660"/>
            </a:xfrm>
            <a:prstGeom prst="rect">
              <a:avLst/>
            </a:prstGeom>
            <a:noFill/>
            <a:ln>
              <a:solidFill>
                <a:schemeClr val="tx1"/>
              </a:solidFill>
            </a:ln>
          </p:spPr>
          <p:txBody>
            <a:bodyPr wrap="square" rtlCol="0" anchor="ctr">
              <a:spAutoFit/>
            </a:bodyPr>
            <a:lstStyle/>
            <a:p>
              <a:pPr algn="ctr"/>
              <a:r>
                <a:rPr lang="zh-CN" altLang="en-US" sz="2400" b="1" dirty="0">
                  <a:solidFill>
                    <a:srgbClr val="FF0000"/>
                  </a:solidFill>
                  <a:latin typeface="Times New Roman" panose="02020603050405020304" pitchFamily="18" charset="0"/>
                  <a:ea typeface="宋体" panose="02010600030101010101" pitchFamily="2" charset="-122"/>
                </a:rPr>
                <a:t>需要迭代</a:t>
              </a:r>
            </a:p>
          </p:txBody>
        </p:sp>
        <p:sp>
          <p:nvSpPr>
            <p:cNvPr id="24" name="流程图: 过程 23">
              <a:extLst>
                <a:ext uri="{FF2B5EF4-FFF2-40B4-BE49-F238E27FC236}">
                  <a16:creationId xmlns:a16="http://schemas.microsoft.com/office/drawing/2014/main" id="{00F6F9EC-C8E0-46A3-A98C-F957C7F6D0D1}"/>
                </a:ext>
              </a:extLst>
            </p:cNvPr>
            <p:cNvSpPr/>
            <p:nvPr/>
          </p:nvSpPr>
          <p:spPr>
            <a:xfrm>
              <a:off x="20274421" y="283608"/>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给定目标功率水平</a:t>
              </a:r>
            </a:p>
          </p:txBody>
        </p:sp>
        <p:sp>
          <p:nvSpPr>
            <p:cNvPr id="25" name="流程图: 过程 24">
              <a:extLst>
                <a:ext uri="{FF2B5EF4-FFF2-40B4-BE49-F238E27FC236}">
                  <a16:creationId xmlns:a16="http://schemas.microsoft.com/office/drawing/2014/main" id="{B7C5040F-8857-4F7F-A842-C5AD7125A274}"/>
                </a:ext>
              </a:extLst>
            </p:cNvPr>
            <p:cNvSpPr/>
            <p:nvPr/>
          </p:nvSpPr>
          <p:spPr>
            <a:xfrm>
              <a:off x="20274421" y="1006910"/>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形成节点导纳矩阵</a:t>
              </a:r>
            </a:p>
          </p:txBody>
        </p:sp>
        <p:sp>
          <p:nvSpPr>
            <p:cNvPr id="26" name="流程图: 过程 25">
              <a:extLst>
                <a:ext uri="{FF2B5EF4-FFF2-40B4-BE49-F238E27FC236}">
                  <a16:creationId xmlns:a16="http://schemas.microsoft.com/office/drawing/2014/main" id="{E8E959A4-1FEB-45F7-B849-D80174FFA137}"/>
                </a:ext>
              </a:extLst>
            </p:cNvPr>
            <p:cNvSpPr/>
            <p:nvPr/>
          </p:nvSpPr>
          <p:spPr>
            <a:xfrm>
              <a:off x="20274421" y="1730212"/>
              <a:ext cx="3767780"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给定电压初值</a:t>
              </a:r>
            </a:p>
          </p:txBody>
        </p:sp>
        <p:sp>
          <p:nvSpPr>
            <p:cNvPr id="27" name="流程图: 过程 26">
              <a:extLst>
                <a:ext uri="{FF2B5EF4-FFF2-40B4-BE49-F238E27FC236}">
                  <a16:creationId xmlns:a16="http://schemas.microsoft.com/office/drawing/2014/main" id="{836C118A-714C-4A8E-8413-6DBE8E77C809}"/>
                </a:ext>
              </a:extLst>
            </p:cNvPr>
            <p:cNvSpPr/>
            <p:nvPr/>
          </p:nvSpPr>
          <p:spPr>
            <a:xfrm>
              <a:off x="20274421" y="2453514"/>
              <a:ext cx="3767780" cy="1096913"/>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通过潮流方程计算功率</a:t>
              </a:r>
            </a:p>
          </p:txBody>
        </p:sp>
        <p:sp>
          <p:nvSpPr>
            <p:cNvPr id="28" name="流程图: 过程 27">
              <a:extLst>
                <a:ext uri="{FF2B5EF4-FFF2-40B4-BE49-F238E27FC236}">
                  <a16:creationId xmlns:a16="http://schemas.microsoft.com/office/drawing/2014/main" id="{B3E3D8B6-8AA4-4B33-87B2-3CFA0D863FFE}"/>
                </a:ext>
              </a:extLst>
            </p:cNvPr>
            <p:cNvSpPr/>
            <p:nvPr/>
          </p:nvSpPr>
          <p:spPr>
            <a:xfrm>
              <a:off x="20255768" y="4623420"/>
              <a:ext cx="3805086"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输出潮流样本</a:t>
              </a:r>
            </a:p>
          </p:txBody>
        </p:sp>
        <p:cxnSp>
          <p:nvCxnSpPr>
            <p:cNvPr id="29" name="直接箭头连接符 28">
              <a:extLst>
                <a:ext uri="{FF2B5EF4-FFF2-40B4-BE49-F238E27FC236}">
                  <a16:creationId xmlns:a16="http://schemas.microsoft.com/office/drawing/2014/main" id="{FFB636EA-A053-4E29-9AA4-A74A5932AD1C}"/>
                </a:ext>
              </a:extLst>
            </p:cNvPr>
            <p:cNvCxnSpPr>
              <a:stCxn id="24" idx="2"/>
              <a:endCxn id="25" idx="0"/>
            </p:cNvCxnSpPr>
            <p:nvPr/>
          </p:nvCxnSpPr>
          <p:spPr>
            <a:xfrm>
              <a:off x="22158311" y="657220"/>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D9FC69D-F2F4-4A52-AF14-B0164A356B6A}"/>
                </a:ext>
              </a:extLst>
            </p:cNvPr>
            <p:cNvCxnSpPr>
              <a:cxnSpLocks/>
              <a:stCxn id="25" idx="2"/>
              <a:endCxn id="26" idx="0"/>
            </p:cNvCxnSpPr>
            <p:nvPr/>
          </p:nvCxnSpPr>
          <p:spPr>
            <a:xfrm>
              <a:off x="22158311" y="1380522"/>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2797BEC-40CA-4F13-B4BD-34D9AF505099}"/>
                </a:ext>
              </a:extLst>
            </p:cNvPr>
            <p:cNvCxnSpPr>
              <a:cxnSpLocks/>
              <a:stCxn id="26" idx="2"/>
              <a:endCxn id="27" idx="0"/>
            </p:cNvCxnSpPr>
            <p:nvPr/>
          </p:nvCxnSpPr>
          <p:spPr>
            <a:xfrm>
              <a:off x="22158311" y="2103824"/>
              <a:ext cx="0" cy="34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4FB44B0-7A19-4DBA-9E2C-C347B63EC729}"/>
                </a:ext>
              </a:extLst>
            </p:cNvPr>
            <p:cNvCxnSpPr>
              <a:cxnSpLocks/>
              <a:stCxn id="37" idx="2"/>
              <a:endCxn id="28" idx="0"/>
            </p:cNvCxnSpPr>
            <p:nvPr/>
          </p:nvCxnSpPr>
          <p:spPr>
            <a:xfrm>
              <a:off x="22158311" y="4249808"/>
              <a:ext cx="0" cy="373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B6393F0-2CA8-4F38-9086-711C26B889BD}"/>
                </a:ext>
              </a:extLst>
            </p:cNvPr>
            <p:cNvCxnSpPr>
              <a:cxnSpLocks/>
            </p:cNvCxnSpPr>
            <p:nvPr/>
          </p:nvCxnSpPr>
          <p:spPr>
            <a:xfrm>
              <a:off x="20133798" y="1786959"/>
              <a:ext cx="0" cy="176346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1DDFA45-FE5A-4963-9DF8-5A705D748934}"/>
                </a:ext>
              </a:extLst>
            </p:cNvPr>
            <p:cNvCxnSpPr>
              <a:cxnSpLocks/>
            </p:cNvCxnSpPr>
            <p:nvPr/>
          </p:nvCxnSpPr>
          <p:spPr>
            <a:xfrm>
              <a:off x="20000448" y="1782197"/>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D1261CF-184C-40DD-B7C8-67CC1DC77A43}"/>
                </a:ext>
              </a:extLst>
            </p:cNvPr>
            <p:cNvCxnSpPr>
              <a:cxnSpLocks/>
            </p:cNvCxnSpPr>
            <p:nvPr/>
          </p:nvCxnSpPr>
          <p:spPr>
            <a:xfrm>
              <a:off x="20000448" y="3536141"/>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C4A76CA-DB75-40E2-884C-774CEEF9C10C}"/>
                </a:ext>
              </a:extLst>
            </p:cNvPr>
            <p:cNvSpPr txBox="1"/>
            <p:nvPr/>
          </p:nvSpPr>
          <p:spPr>
            <a:xfrm>
              <a:off x="19456610" y="1883863"/>
              <a:ext cx="488347" cy="1569660"/>
            </a:xfrm>
            <a:prstGeom prst="rect">
              <a:avLst/>
            </a:prstGeom>
            <a:noFill/>
            <a:ln>
              <a:solidFill>
                <a:schemeClr val="tx1"/>
              </a:solidFill>
            </a:ln>
          </p:spPr>
          <p:txBody>
            <a:bodyPr wrap="square" rtlCol="0" anchor="ctr">
              <a:spAutoFit/>
            </a:bodyPr>
            <a:lstStyle/>
            <a:p>
              <a:pPr algn="ctr"/>
              <a:r>
                <a:rPr lang="zh-CN" altLang="en-US" sz="2400" b="1" dirty="0">
                  <a:solidFill>
                    <a:srgbClr val="FF0000"/>
                  </a:solidFill>
                  <a:latin typeface="Times New Roman" panose="02020603050405020304" pitchFamily="18" charset="0"/>
                  <a:ea typeface="宋体" panose="02010600030101010101" pitchFamily="2" charset="-122"/>
                </a:rPr>
                <a:t>无需迭代</a:t>
              </a:r>
            </a:p>
          </p:txBody>
        </p:sp>
        <p:sp>
          <p:nvSpPr>
            <p:cNvPr id="37" name="流程图: 过程 36">
              <a:extLst>
                <a:ext uri="{FF2B5EF4-FFF2-40B4-BE49-F238E27FC236}">
                  <a16:creationId xmlns:a16="http://schemas.microsoft.com/office/drawing/2014/main" id="{D3C2E441-2694-4149-ABAE-73AF57F07D57}"/>
                </a:ext>
              </a:extLst>
            </p:cNvPr>
            <p:cNvSpPr/>
            <p:nvPr/>
          </p:nvSpPr>
          <p:spPr>
            <a:xfrm>
              <a:off x="20255768" y="3876196"/>
              <a:ext cx="3805086" cy="37361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根据潮流约束修正</a:t>
              </a:r>
            </a:p>
          </p:txBody>
        </p:sp>
        <p:cxnSp>
          <p:nvCxnSpPr>
            <p:cNvPr id="38" name="直接箭头连接符 37">
              <a:extLst>
                <a:ext uri="{FF2B5EF4-FFF2-40B4-BE49-F238E27FC236}">
                  <a16:creationId xmlns:a16="http://schemas.microsoft.com/office/drawing/2014/main" id="{06F0CFE1-7EDD-4F1A-80ED-1B7E596BC1C2}"/>
                </a:ext>
              </a:extLst>
            </p:cNvPr>
            <p:cNvCxnSpPr>
              <a:cxnSpLocks/>
              <a:stCxn id="27" idx="2"/>
              <a:endCxn id="37" idx="0"/>
            </p:cNvCxnSpPr>
            <p:nvPr/>
          </p:nvCxnSpPr>
          <p:spPr>
            <a:xfrm>
              <a:off x="22158311" y="3550427"/>
              <a:ext cx="0" cy="325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8B70E7D-9BFF-4EFF-A2D2-B5944AE9D95A}"/>
                </a:ext>
              </a:extLst>
            </p:cNvPr>
            <p:cNvCxnSpPr>
              <a:cxnSpLocks/>
            </p:cNvCxnSpPr>
            <p:nvPr/>
          </p:nvCxnSpPr>
          <p:spPr>
            <a:xfrm>
              <a:off x="24236462" y="310260"/>
              <a:ext cx="0" cy="107026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A1BEAD4-1447-449C-B5B1-23CCCD1B5255}"/>
                </a:ext>
              </a:extLst>
            </p:cNvPr>
            <p:cNvCxnSpPr>
              <a:cxnSpLocks/>
            </p:cNvCxnSpPr>
            <p:nvPr/>
          </p:nvCxnSpPr>
          <p:spPr>
            <a:xfrm>
              <a:off x="24103112" y="305498"/>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85BECE6-FA5B-4769-B765-33BF85A9F435}"/>
                </a:ext>
              </a:extLst>
            </p:cNvPr>
            <p:cNvCxnSpPr>
              <a:cxnSpLocks/>
            </p:cNvCxnSpPr>
            <p:nvPr/>
          </p:nvCxnSpPr>
          <p:spPr>
            <a:xfrm>
              <a:off x="24103112" y="1380522"/>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E202A0F-BD33-46E8-81EA-4A2094C19F0E}"/>
                </a:ext>
              </a:extLst>
            </p:cNvPr>
            <p:cNvSpPr txBox="1"/>
            <p:nvPr/>
          </p:nvSpPr>
          <p:spPr>
            <a:xfrm>
              <a:off x="24275557" y="468692"/>
              <a:ext cx="2172401" cy="738664"/>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新的输入输出：</a:t>
              </a:r>
              <a:endParaRPr lang="en-US" altLang="zh-CN" dirty="0">
                <a:latin typeface="Times New Roman" panose="02020603050405020304" pitchFamily="18" charset="0"/>
                <a:ea typeface="宋体" panose="02010600030101010101" pitchFamily="2" charset="-122"/>
              </a:endParaRPr>
            </a:p>
            <a:p>
              <a:r>
                <a:rPr lang="zh-CN" altLang="en-US" sz="2400" b="1" i="1" dirty="0">
                  <a:solidFill>
                    <a:srgbClr val="FF0000"/>
                  </a:solidFill>
                  <a:latin typeface="Times New Roman" panose="02020603050405020304" pitchFamily="18" charset="0"/>
                  <a:ea typeface="宋体" panose="02010600030101010101" pitchFamily="2" charset="-122"/>
                </a:rPr>
                <a:t>初值生成方法</a:t>
              </a:r>
            </a:p>
          </p:txBody>
        </p:sp>
        <p:cxnSp>
          <p:nvCxnSpPr>
            <p:cNvPr id="43" name="直接箭头连接符 42">
              <a:extLst>
                <a:ext uri="{FF2B5EF4-FFF2-40B4-BE49-F238E27FC236}">
                  <a16:creationId xmlns:a16="http://schemas.microsoft.com/office/drawing/2014/main" id="{FB86E5DF-2670-4A64-9157-6B89A7D6E67F}"/>
                </a:ext>
              </a:extLst>
            </p:cNvPr>
            <p:cNvCxnSpPr>
              <a:cxnSpLocks/>
            </p:cNvCxnSpPr>
            <p:nvPr/>
          </p:nvCxnSpPr>
          <p:spPr>
            <a:xfrm>
              <a:off x="24236462" y="3876196"/>
              <a:ext cx="0" cy="3736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095EE91-2303-4BCC-879B-158DC27684E0}"/>
                </a:ext>
              </a:extLst>
            </p:cNvPr>
            <p:cNvCxnSpPr>
              <a:cxnSpLocks/>
            </p:cNvCxnSpPr>
            <p:nvPr/>
          </p:nvCxnSpPr>
          <p:spPr>
            <a:xfrm>
              <a:off x="24103112" y="3876196"/>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92FB80B7-16B9-4136-8037-08C1DF941A71}"/>
                </a:ext>
              </a:extLst>
            </p:cNvPr>
            <p:cNvCxnSpPr>
              <a:cxnSpLocks/>
            </p:cNvCxnSpPr>
            <p:nvPr/>
          </p:nvCxnSpPr>
          <p:spPr>
            <a:xfrm>
              <a:off x="24103112" y="4250382"/>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BD8183B2-D073-4410-BB05-5E0CA566BCA3}"/>
                </a:ext>
              </a:extLst>
            </p:cNvPr>
            <p:cNvSpPr txBox="1"/>
            <p:nvPr/>
          </p:nvSpPr>
          <p:spPr>
            <a:xfrm>
              <a:off x="24275557" y="3829679"/>
              <a:ext cx="2172401" cy="738664"/>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新的输入输出：</a:t>
              </a:r>
              <a:endParaRPr lang="en-US" altLang="zh-CN" dirty="0">
                <a:latin typeface="Times New Roman" panose="02020603050405020304" pitchFamily="18" charset="0"/>
                <a:ea typeface="宋体" panose="02010600030101010101" pitchFamily="2" charset="-122"/>
              </a:endParaRPr>
            </a:p>
            <a:p>
              <a:r>
                <a:rPr lang="zh-CN" altLang="en-US" sz="2400" b="1" i="1" dirty="0">
                  <a:solidFill>
                    <a:srgbClr val="FF0000"/>
                  </a:solidFill>
                  <a:latin typeface="Times New Roman" panose="02020603050405020304" pitchFamily="18" charset="0"/>
                  <a:ea typeface="宋体" panose="02010600030101010101" pitchFamily="2" charset="-122"/>
                </a:rPr>
                <a:t>初值修正方法</a:t>
              </a:r>
            </a:p>
          </p:txBody>
        </p:sp>
        <p:cxnSp>
          <p:nvCxnSpPr>
            <p:cNvPr id="47" name="直接箭头连接符 46">
              <a:extLst>
                <a:ext uri="{FF2B5EF4-FFF2-40B4-BE49-F238E27FC236}">
                  <a16:creationId xmlns:a16="http://schemas.microsoft.com/office/drawing/2014/main" id="{EA6D42C7-C720-4792-83CD-567D2E9378E6}"/>
                </a:ext>
              </a:extLst>
            </p:cNvPr>
            <p:cNvCxnSpPr>
              <a:cxnSpLocks/>
            </p:cNvCxnSpPr>
            <p:nvPr/>
          </p:nvCxnSpPr>
          <p:spPr>
            <a:xfrm>
              <a:off x="24236462" y="1736424"/>
              <a:ext cx="0" cy="181400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EE30695-C312-4041-8895-B5C125608C73}"/>
                </a:ext>
              </a:extLst>
            </p:cNvPr>
            <p:cNvCxnSpPr>
              <a:cxnSpLocks/>
            </p:cNvCxnSpPr>
            <p:nvPr/>
          </p:nvCxnSpPr>
          <p:spPr>
            <a:xfrm>
              <a:off x="24103112" y="1731662"/>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A1E8AB7-2303-46A1-AA72-F856E508F201}"/>
                </a:ext>
              </a:extLst>
            </p:cNvPr>
            <p:cNvCxnSpPr>
              <a:cxnSpLocks/>
            </p:cNvCxnSpPr>
            <p:nvPr/>
          </p:nvCxnSpPr>
          <p:spPr>
            <a:xfrm>
              <a:off x="24103112" y="3550427"/>
              <a:ext cx="26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D24B84B8-30FD-4848-B9F2-5251159C825C}"/>
                </a:ext>
              </a:extLst>
            </p:cNvPr>
            <p:cNvSpPr txBox="1"/>
            <p:nvPr/>
          </p:nvSpPr>
          <p:spPr>
            <a:xfrm>
              <a:off x="24275557" y="1894856"/>
              <a:ext cx="2172401" cy="1200329"/>
            </a:xfrm>
            <a:prstGeom prst="rect">
              <a:avLst/>
            </a:prstGeom>
            <a:noFill/>
          </p:spPr>
          <p:txBody>
            <a:bodyPr wrap="square" rtlCol="0">
              <a:spAutoFit/>
            </a:bodyPr>
            <a:lstStyle/>
            <a:p>
              <a:r>
                <a:rPr lang="zh-CN" altLang="en-US" sz="2400" b="1" i="1" dirty="0">
                  <a:solidFill>
                    <a:srgbClr val="FF0000"/>
                  </a:solidFill>
                  <a:latin typeface="Times New Roman" panose="02020603050405020304" pitchFamily="18" charset="0"/>
                  <a:ea typeface="宋体" panose="02010600030101010101" pitchFamily="2" charset="-122"/>
                </a:rPr>
                <a:t>反函数法：</a:t>
              </a:r>
              <a:endParaRPr lang="en-US" altLang="zh-CN" sz="2400" b="1" i="1" dirty="0">
                <a:solidFill>
                  <a:srgbClr val="FF0000"/>
                </a:solidFill>
                <a:latin typeface="Times New Roman" panose="02020603050405020304" pitchFamily="18" charset="0"/>
                <a:ea typeface="宋体" panose="02010600030101010101" pitchFamily="2" charset="-122"/>
              </a:endParaRPr>
            </a:p>
            <a:p>
              <a:r>
                <a:rPr lang="zh-CN" altLang="en-US" sz="2400" dirty="0">
                  <a:solidFill>
                    <a:srgbClr val="FF0000"/>
                  </a:solidFill>
                  <a:latin typeface="Times New Roman" panose="02020603050405020304" pitchFamily="18" charset="0"/>
                  <a:ea typeface="宋体" panose="02010600030101010101" pitchFamily="2" charset="-122"/>
                </a:rPr>
                <a:t>给定电压计算功率</a:t>
              </a:r>
            </a:p>
          </p:txBody>
        </p:sp>
      </p:grpSp>
      <p:sp>
        <p:nvSpPr>
          <p:cNvPr id="52" name="文本框 51">
            <a:extLst>
              <a:ext uri="{FF2B5EF4-FFF2-40B4-BE49-F238E27FC236}">
                <a16:creationId xmlns:a16="http://schemas.microsoft.com/office/drawing/2014/main" id="{4D057995-32EB-4866-B3D8-B76E7A668850}"/>
              </a:ext>
            </a:extLst>
          </p:cNvPr>
          <p:cNvSpPr txBox="1"/>
          <p:nvPr/>
        </p:nvSpPr>
        <p:spPr>
          <a:xfrm>
            <a:off x="543121" y="1073432"/>
            <a:ext cx="9719976" cy="461665"/>
          </a:xfrm>
          <a:prstGeom prst="rect">
            <a:avLst/>
          </a:prstGeom>
          <a:noFill/>
        </p:spPr>
        <p:txBody>
          <a:bodyPr wrap="square" rtlCol="0">
            <a:spAutoFit/>
          </a:bodyPr>
          <a:lstStyle/>
          <a:p>
            <a:r>
              <a:rPr kumimoji="1" lang="zh-CN" altLang="en-US" sz="2400" dirty="0">
                <a:solidFill>
                  <a:srgbClr val="00418A"/>
                </a:solidFill>
              </a:rPr>
              <a:t>受潮流方程启发</a:t>
            </a:r>
            <a:r>
              <a:rPr lang="zh-CN" altLang="en-US" sz="2400" b="1" dirty="0">
                <a:latin typeface="Times New Roman" panose="02020603050405020304" pitchFamily="18" charset="0"/>
                <a:ea typeface="宋体" panose="02010600030101010101" pitchFamily="2" charset="-122"/>
              </a:rPr>
              <a:t>  根据电压计算功率有解析表达式，无需迭代求解</a:t>
            </a:r>
          </a:p>
        </p:txBody>
      </p:sp>
    </p:spTree>
    <p:extLst>
      <p:ext uri="{BB962C8B-B14F-4D97-AF65-F5344CB8AC3E}">
        <p14:creationId xmlns:p14="http://schemas.microsoft.com/office/powerpoint/2010/main" val="423250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EB24984-F0E9-4DD4-97E8-1E8865362E20}"/>
              </a:ext>
            </a:extLst>
          </p:cNvPr>
          <p:cNvSpPr>
            <a:spLocks noGrp="1"/>
          </p:cNvSpPr>
          <p:nvPr>
            <p:ph type="title"/>
          </p:nvPr>
        </p:nvSpPr>
        <p:spPr/>
        <p:txBody>
          <a:bodyPr/>
          <a:lstStyle/>
          <a:p>
            <a:r>
              <a:rPr lang="zh-CN" altLang="en-US" dirty="0"/>
              <a:t>改进后的算法计算量对比</a:t>
            </a:r>
          </a:p>
        </p:txBody>
      </p:sp>
      <p:sp>
        <p:nvSpPr>
          <p:cNvPr id="4" name="矩形 3">
            <a:extLst>
              <a:ext uri="{FF2B5EF4-FFF2-40B4-BE49-F238E27FC236}">
                <a16:creationId xmlns:a16="http://schemas.microsoft.com/office/drawing/2014/main" id="{554F5E48-C787-42C8-AF59-0D99FAC53183}"/>
              </a:ext>
            </a:extLst>
          </p:cNvPr>
          <p:cNvSpPr/>
          <p:nvPr/>
        </p:nvSpPr>
        <p:spPr>
          <a:xfrm>
            <a:off x="2152039" y="3429000"/>
            <a:ext cx="7841381" cy="3225242"/>
          </a:xfrm>
          <a:prstGeom prst="rect">
            <a:avLst/>
          </a:prstGeom>
        </p:spPr>
        <p:txBody>
          <a:bodyPr wrap="square">
            <a:spAutoFit/>
          </a:bodyPr>
          <a:lstStyle/>
          <a:p>
            <a:pPr lvl="0" algn="just">
              <a:lnSpc>
                <a:spcPct val="150000"/>
              </a:lnSpc>
              <a:spcAft>
                <a:spcPts val="0"/>
              </a:spcAft>
            </a:pPr>
            <a:r>
              <a:rPr kumimoji="1" lang="zh-CN" altLang="zh-CN" sz="2400" dirty="0">
                <a:solidFill>
                  <a:srgbClr val="00418A"/>
                </a:solidFill>
              </a:rPr>
              <a:t>样本生成的难度降低</a:t>
            </a:r>
            <a:endParaRPr kumimoji="1" lang="en-US" altLang="zh-CN" sz="2400" dirty="0">
              <a:solidFill>
                <a:srgbClr val="00418A"/>
              </a:solidFill>
            </a:endParaRPr>
          </a:p>
          <a:p>
            <a:pPr lvl="0" algn="just">
              <a:lnSpc>
                <a:spcPct val="150000"/>
              </a:lnSpc>
              <a:spcAft>
                <a:spcPts val="0"/>
              </a:spcAft>
            </a:pPr>
            <a:r>
              <a:rPr lang="zh-CN" altLang="zh-CN" kern="100" dirty="0">
                <a:latin typeface="Times New Roman" panose="02020603050405020304" pitchFamily="18" charset="0"/>
                <a:ea typeface="宋体" panose="02010600030101010101" pitchFamily="2" charset="-122"/>
                <a:cs typeface="Arial" panose="020B0604020202020204" pitchFamily="34" charset="0"/>
              </a:rPr>
              <a:t>这也是分而治之的出发点，降低问题复杂度将大大加速求解过程。原因一方面在于分治方法减少了求解</a:t>
            </a:r>
            <a:r>
              <a:rPr lang="en-US" altLang="zh-CN" kern="100" dirty="0">
                <a:latin typeface="Times New Roman" panose="02020603050405020304" pitchFamily="18" charset="0"/>
                <a:ea typeface="宋体" panose="02010600030101010101" pitchFamily="2" charset="-122"/>
                <a:cs typeface="Arial" panose="020B0604020202020204" pitchFamily="34" charset="0"/>
              </a:rPr>
              <a:t>NP</a:t>
            </a:r>
            <a:r>
              <a:rPr lang="zh-CN" altLang="en-US" kern="100" dirty="0">
                <a:latin typeface="Times New Roman" panose="02020603050405020304" pitchFamily="18" charset="0"/>
                <a:ea typeface="宋体" panose="02010600030101010101" pitchFamily="2" charset="-122"/>
                <a:cs typeface="Arial" panose="020B0604020202020204" pitchFamily="34" charset="0"/>
              </a:rPr>
              <a:t>问题</a:t>
            </a:r>
            <a:r>
              <a:rPr lang="zh-CN" altLang="zh-CN" kern="100" dirty="0">
                <a:latin typeface="Times New Roman" panose="02020603050405020304" pitchFamily="18" charset="0"/>
                <a:ea typeface="宋体" panose="02010600030101010101" pitchFamily="2" charset="-122"/>
                <a:cs typeface="Arial" panose="020B0604020202020204" pitchFamily="34" charset="0"/>
              </a:rPr>
              <a:t>的次数，一方面在于分治后将松弛了问题要求。</a:t>
            </a:r>
          </a:p>
          <a:p>
            <a:pPr lvl="0" algn="just">
              <a:lnSpc>
                <a:spcPct val="150000"/>
              </a:lnSpc>
              <a:spcAft>
                <a:spcPts val="0"/>
              </a:spcAft>
            </a:pPr>
            <a:r>
              <a:rPr kumimoji="1" lang="zh-CN" altLang="zh-CN" sz="2400" dirty="0">
                <a:solidFill>
                  <a:srgbClr val="00418A"/>
                </a:solidFill>
              </a:rPr>
              <a:t>样本生成效率获得提升</a:t>
            </a:r>
            <a:endParaRPr kumimoji="1" lang="en-US" altLang="zh-CN" sz="2400" dirty="0">
              <a:solidFill>
                <a:srgbClr val="00418A"/>
              </a:solidFill>
            </a:endParaRPr>
          </a:p>
          <a:p>
            <a:pPr lvl="0" algn="just">
              <a:lnSpc>
                <a:spcPct val="150000"/>
              </a:lnSpc>
              <a:spcAft>
                <a:spcPts val="0"/>
              </a:spcAft>
            </a:pPr>
            <a:r>
              <a:rPr lang="zh-CN" altLang="zh-CN" kern="100" dirty="0">
                <a:latin typeface="Times New Roman" panose="02020603050405020304" pitchFamily="18" charset="0"/>
                <a:ea typeface="宋体" panose="02010600030101010101" pitchFamily="2" charset="-122"/>
                <a:cs typeface="Arial" panose="020B0604020202020204" pitchFamily="34" charset="0"/>
              </a:rPr>
              <a:t>原</a:t>
            </a:r>
            <a:r>
              <a:rPr lang="en-US" altLang="zh-CN" kern="100" dirty="0">
                <a:latin typeface="Times New Roman" panose="02020603050405020304" pitchFamily="18" charset="0"/>
                <a:ea typeface="宋体" panose="02010600030101010101" pitchFamily="2" charset="-122"/>
                <a:cs typeface="Arial" panose="020B0604020202020204" pitchFamily="34" charset="0"/>
              </a:rPr>
              <a:t>B</a:t>
            </a:r>
            <a:r>
              <a:rPr lang="zh-CN" altLang="zh-CN" kern="100" dirty="0">
                <a:latin typeface="Times New Roman" panose="02020603050405020304" pitchFamily="18" charset="0"/>
                <a:ea typeface="宋体" panose="02010600030101010101" pitchFamily="2" charset="-122"/>
                <a:cs typeface="Arial" panose="020B0604020202020204" pitchFamily="34" charset="0"/>
              </a:rPr>
              <a:t>步为潮流计算，无法使用多项式时间复杂度的方法进行近似求解，分治后</a:t>
            </a:r>
            <a:r>
              <a:rPr lang="en-US" altLang="zh-CN" kern="100" dirty="0">
                <a:latin typeface="Times New Roman" panose="02020603050405020304" pitchFamily="18" charset="0"/>
                <a:ea typeface="宋体" panose="02010600030101010101" pitchFamily="2" charset="-122"/>
                <a:cs typeface="Arial" panose="020B0604020202020204" pitchFamily="34" charset="0"/>
              </a:rPr>
              <a:t>A</a:t>
            </a:r>
            <a:r>
              <a:rPr lang="zh-CN" altLang="zh-CN" kern="100" dirty="0">
                <a:latin typeface="Times New Roman" panose="02020603050405020304" pitchFamily="18" charset="0"/>
                <a:ea typeface="宋体" panose="02010600030101010101" pitchFamily="2" charset="-122"/>
                <a:cs typeface="Arial" panose="020B0604020202020204" pitchFamily="34" charset="0"/>
              </a:rPr>
              <a:t>步则允许近似求解。</a:t>
            </a:r>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5A9AAAC2-AD2F-46F0-A00B-7548DFA53650}"/>
                  </a:ext>
                </a:extLst>
              </p:cNvPr>
              <p:cNvGraphicFramePr>
                <a:graphicFrameLocks noGrp="1"/>
              </p:cNvGraphicFramePr>
              <p:nvPr>
                <p:extLst>
                  <p:ext uri="{D42A27DB-BD31-4B8C-83A1-F6EECF244321}">
                    <p14:modId xmlns:p14="http://schemas.microsoft.com/office/powerpoint/2010/main" val="1691365342"/>
                  </p:ext>
                </p:extLst>
              </p:nvPr>
            </p:nvGraphicFramePr>
            <p:xfrm>
              <a:off x="2152039" y="1352640"/>
              <a:ext cx="7841382" cy="2076360"/>
            </p:xfrm>
            <a:graphic>
              <a:graphicData uri="http://schemas.openxmlformats.org/drawingml/2006/table">
                <a:tbl>
                  <a:tblPr firstRow="1" firstCol="1" bandRow="1"/>
                  <a:tblGrid>
                    <a:gridCol w="1306897">
                      <a:extLst>
                        <a:ext uri="{9D8B030D-6E8A-4147-A177-3AD203B41FA5}">
                          <a16:colId xmlns:a16="http://schemas.microsoft.com/office/drawing/2014/main" val="3485756446"/>
                        </a:ext>
                      </a:extLst>
                    </a:gridCol>
                    <a:gridCol w="1306897">
                      <a:extLst>
                        <a:ext uri="{9D8B030D-6E8A-4147-A177-3AD203B41FA5}">
                          <a16:colId xmlns:a16="http://schemas.microsoft.com/office/drawing/2014/main" val="3929539857"/>
                        </a:ext>
                      </a:extLst>
                    </a:gridCol>
                    <a:gridCol w="1306897">
                      <a:extLst>
                        <a:ext uri="{9D8B030D-6E8A-4147-A177-3AD203B41FA5}">
                          <a16:colId xmlns:a16="http://schemas.microsoft.com/office/drawing/2014/main" val="1839873916"/>
                        </a:ext>
                      </a:extLst>
                    </a:gridCol>
                    <a:gridCol w="1306897">
                      <a:extLst>
                        <a:ext uri="{9D8B030D-6E8A-4147-A177-3AD203B41FA5}">
                          <a16:colId xmlns:a16="http://schemas.microsoft.com/office/drawing/2014/main" val="455337540"/>
                        </a:ext>
                      </a:extLst>
                    </a:gridCol>
                    <a:gridCol w="1306897">
                      <a:extLst>
                        <a:ext uri="{9D8B030D-6E8A-4147-A177-3AD203B41FA5}">
                          <a16:colId xmlns:a16="http://schemas.microsoft.com/office/drawing/2014/main" val="3670216014"/>
                        </a:ext>
                      </a:extLst>
                    </a:gridCol>
                    <a:gridCol w="1306897">
                      <a:extLst>
                        <a:ext uri="{9D8B030D-6E8A-4147-A177-3AD203B41FA5}">
                          <a16:colId xmlns:a16="http://schemas.microsoft.com/office/drawing/2014/main" val="4046316882"/>
                        </a:ext>
                      </a:extLst>
                    </a:gridCol>
                  </a:tblGrid>
                  <a:tr h="290622">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方案</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dirty="0">
                              <a:effectLst/>
                              <a:latin typeface="Times New Roman" panose="02020603050405020304" pitchFamily="18" charset="0"/>
                              <a:ea typeface="宋体" panose="02010600030101010101" pitchFamily="2" charset="-122"/>
                              <a:cs typeface="Arial" panose="020B0604020202020204" pitchFamily="34" charset="0"/>
                            </a:rPr>
                            <a:t>采用方法</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假设</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b="1" i="1" kern="100">
                                      <a:effectLst/>
                                      <a:latin typeface="Cambria Math" panose="02040503050406030204" pitchFamily="18" charset="0"/>
                                      <a:ea typeface="宋体" panose="02010600030101010101" pitchFamily="2" charset="-122"/>
                                      <a:cs typeface="Arial" panose="020B0604020202020204" pitchFamily="34" charset="0"/>
                                    </a:rPr>
                                    <m:t>𝑵</m:t>
                                  </m:r>
                                </m:e>
                                <m:sub>
                                  <m:r>
                                    <a:rPr lang="en-US" sz="1600" b="1" i="1" kern="100">
                                      <a:effectLst/>
                                      <a:latin typeface="Cambria Math" panose="02040503050406030204" pitchFamily="18" charset="0"/>
                                      <a:ea typeface="宋体" panose="02010600030101010101" pitchFamily="2" charset="-122"/>
                                      <a:cs typeface="Arial" panose="020B0604020202020204" pitchFamily="34" charset="0"/>
                                    </a:rPr>
                                    <m:t>𝑵𝑷</m:t>
                                  </m:r>
                                </m:sub>
                              </m:sSub>
                            </m:oMath>
                          </a14:m>
                          <a:r>
                            <a:rPr lang="zh-CN" sz="1600" b="1" kern="100">
                              <a:effectLst/>
                              <a:latin typeface="Times New Roman" panose="02020603050405020304" pitchFamily="18" charset="0"/>
                              <a:ea typeface="宋体" panose="02010600030101010101" pitchFamily="2" charset="-122"/>
                              <a:cs typeface="Arial" panose="020B0604020202020204" pitchFamily="34" charset="0"/>
                            </a:rPr>
                            <a:t>项系数</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14:m>
                            <m:oMath xmlns:m="http://schemas.openxmlformats.org/officeDocument/2006/math">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b="1" i="1" kern="100">
                                      <a:effectLst/>
                                      <a:latin typeface="Cambria Math" panose="02040503050406030204" pitchFamily="18" charset="0"/>
                                      <a:ea typeface="宋体" panose="02010600030101010101" pitchFamily="2" charset="-122"/>
                                      <a:cs typeface="Arial" panose="020B0604020202020204" pitchFamily="34" charset="0"/>
                                    </a:rPr>
                                    <m:t>𝑵</m:t>
                                  </m:r>
                                </m:e>
                                <m:sub>
                                  <m:r>
                                    <a:rPr lang="en-US" sz="1600" b="1" i="1" kern="100">
                                      <a:effectLst/>
                                      <a:latin typeface="Cambria Math" panose="02040503050406030204" pitchFamily="18" charset="0"/>
                                      <a:ea typeface="宋体" panose="02010600030101010101" pitchFamily="2" charset="-122"/>
                                      <a:cs typeface="Arial" panose="020B0604020202020204" pitchFamily="34" charset="0"/>
                                    </a:rPr>
                                    <m:t>𝑷</m:t>
                                  </m:r>
                                </m:sub>
                              </m:sSub>
                            </m:oMath>
                          </a14:m>
                          <a:r>
                            <a:rPr lang="zh-CN" sz="1600" b="1" kern="100">
                              <a:effectLst/>
                              <a:latin typeface="Times New Roman" panose="02020603050405020304" pitchFamily="18" charset="0"/>
                              <a:ea typeface="宋体" panose="02010600030101010101" pitchFamily="2" charset="-122"/>
                              <a:cs typeface="Arial" panose="020B0604020202020204" pitchFamily="34" charset="0"/>
                            </a:rPr>
                            <a:t>项系数</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效率提升</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1890382"/>
                      </a:ext>
                    </a:extLst>
                  </a:tr>
                  <a:tr h="595246">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1</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传统方法</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潮流有解</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f>
                                  <m:f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sz="1600" i="1" kern="100">
                                        <a:effectLst/>
                                        <a:latin typeface="Cambria Math" panose="02040503050406030204" pitchFamily="18" charset="0"/>
                                        <a:ea typeface="宋体" panose="02010600030101010101" pitchFamily="2" charset="-122"/>
                                        <a:cs typeface="Arial" panose="020B0604020202020204" pitchFamily="34" charset="0"/>
                                      </a:rPr>
                                      <m:t>1</m:t>
                                    </m:r>
                                  </m:num>
                                  <m:den>
                                    <m:r>
                                      <a:rPr lang="en-US" sz="1600" i="1" kern="100">
                                        <a:effectLst/>
                                        <a:latin typeface="Cambria Math" panose="02040503050406030204" pitchFamily="18" charset="0"/>
                                        <a:ea typeface="宋体" panose="02010600030101010101" pitchFamily="2" charset="-122"/>
                                        <a:cs typeface="Arial" panose="020B0604020202020204" pitchFamily="34" charset="0"/>
                                      </a:rPr>
                                      <m:t>𝜂</m:t>
                                    </m:r>
                                  </m:den>
                                </m:f>
                                <m:r>
                                  <a:rPr lang="en-US" sz="1600" i="1" kern="100">
                                    <a:effectLst/>
                                    <a:latin typeface="Cambria Math" panose="02040503050406030204" pitchFamily="18" charset="0"/>
                                    <a:ea typeface="宋体" panose="02010600030101010101" pitchFamily="2" charset="-122"/>
                                    <a:cs typeface="Arial" panose="020B0604020202020204" pitchFamily="34" charset="0"/>
                                  </a:rPr>
                                  <m:t>2</m:t>
                                </m:r>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effectLst/>
                                        <a:latin typeface="Cambria Math" panose="02040503050406030204" pitchFamily="18" charset="0"/>
                                        <a:ea typeface="宋体" panose="02010600030101010101" pitchFamily="2" charset="-122"/>
                                        <a:cs typeface="Arial" panose="020B0604020202020204" pitchFamily="34" charset="0"/>
                                      </a:rPr>
                                      <m:t>𝑛</m:t>
                                    </m:r>
                                  </m:e>
                                  <m:sub>
                                    <m:r>
                                      <a:rPr lang="en-US" sz="1600" i="1" kern="100">
                                        <a:effectLst/>
                                        <a:latin typeface="Cambria Math" panose="02040503050406030204" pitchFamily="18" charset="0"/>
                                        <a:ea typeface="宋体" panose="02010600030101010101" pitchFamily="2" charset="-122"/>
                                        <a:cs typeface="Arial" panose="020B0604020202020204" pitchFamily="34" charset="0"/>
                                      </a:rPr>
                                      <m:t>𝑖𝑡𝑒𝑟</m:t>
                                    </m:r>
                                  </m:sub>
                                </m:sSub>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f>
                                  <m:f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sz="1600" kern="100">
                                        <a:effectLst/>
                                        <a:latin typeface="Cambria Math" panose="02040503050406030204" pitchFamily="18" charset="0"/>
                                        <a:ea typeface="宋体" panose="02010600030101010101" pitchFamily="2" charset="-122"/>
                                        <a:cs typeface="Arial" panose="020B0604020202020204" pitchFamily="34" charset="0"/>
                                      </a:rPr>
                                      <m:t>1</m:t>
                                    </m:r>
                                  </m:num>
                                  <m:den>
                                    <m:r>
                                      <a:rPr lang="en-US" sz="1600" i="1" kern="100">
                                        <a:effectLst/>
                                        <a:latin typeface="Cambria Math" panose="02040503050406030204" pitchFamily="18" charset="0"/>
                                        <a:ea typeface="宋体" panose="02010600030101010101" pitchFamily="2" charset="-122"/>
                                        <a:cs typeface="Arial" panose="020B0604020202020204" pitchFamily="34" charset="0"/>
                                      </a:rPr>
                                      <m:t>𝜂</m:t>
                                    </m:r>
                                  </m:den>
                                </m:f>
                              </m:oMath>
                            </m:oMathPara>
                          </a14:m>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b="1" i="1" kern="100" smtClean="0">
                                    <a:solidFill>
                                      <a:srgbClr val="FF0000"/>
                                    </a:solidFill>
                                    <a:effectLst/>
                                    <a:latin typeface="Cambria Math" panose="02040503050406030204" pitchFamily="18" charset="0"/>
                                    <a:ea typeface="宋体" panose="02010600030101010101" pitchFamily="2" charset="-122"/>
                                    <a:cs typeface="Arial" panose="020B0604020202020204" pitchFamily="34" charset="0"/>
                                  </a:rPr>
                                  <m:t>𝟏</m:t>
                                </m:r>
                              </m:oMath>
                            </m:oMathPara>
                          </a14:m>
                          <a:endParaRPr lang="zh-CN" sz="1600" b="1" kern="1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7662892"/>
                      </a:ext>
                    </a:extLst>
                  </a:tr>
                  <a:tr h="595246">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2</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分治</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altLang="zh-CN" sz="1600" kern="100" dirty="0">
                              <a:effectLst/>
                              <a:latin typeface="Times New Roman" panose="02020603050405020304" pitchFamily="18" charset="0"/>
                              <a:ea typeface="宋体" panose="02010600030101010101" pitchFamily="2" charset="-122"/>
                              <a:cs typeface="Arial" panose="020B0604020202020204" pitchFamily="34" charset="0"/>
                            </a:rPr>
                            <a:t>潮流有解</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f>
                                  <m:f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sz="1600" i="1" kern="100">
                                        <a:effectLst/>
                                        <a:latin typeface="Cambria Math" panose="02040503050406030204" pitchFamily="18" charset="0"/>
                                        <a:ea typeface="宋体" panose="02010600030101010101" pitchFamily="2" charset="-122"/>
                                        <a:cs typeface="Arial" panose="020B0604020202020204" pitchFamily="34" charset="0"/>
                                      </a:rPr>
                                      <m:t>1</m:t>
                                    </m:r>
                                  </m:num>
                                  <m:den>
                                    <m:r>
                                      <a:rPr lang="en-US" sz="1600" i="1" kern="100">
                                        <a:effectLst/>
                                        <a:latin typeface="Cambria Math" panose="02040503050406030204" pitchFamily="18" charset="0"/>
                                        <a:ea typeface="宋体" panose="02010600030101010101" pitchFamily="2" charset="-122"/>
                                        <a:cs typeface="Arial" panose="020B0604020202020204" pitchFamily="34" charset="0"/>
                                      </a:rPr>
                                      <m:t>𝜂</m:t>
                                    </m:r>
                                  </m:den>
                                </m:f>
                                <m:d>
                                  <m:d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dPr>
                                  <m:e>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effectLst/>
                                            <a:latin typeface="Cambria Math" panose="02040503050406030204" pitchFamily="18" charset="0"/>
                                            <a:ea typeface="宋体" panose="02010600030101010101" pitchFamily="2" charset="-122"/>
                                            <a:cs typeface="Arial" panose="020B0604020202020204" pitchFamily="34" charset="0"/>
                                          </a:rPr>
                                          <m:t>𝑛</m:t>
                                        </m:r>
                                      </m:e>
                                      <m:sub>
                                        <m:r>
                                          <a:rPr lang="en-US" sz="1600" i="1" kern="100">
                                            <a:effectLst/>
                                            <a:latin typeface="Cambria Math" panose="02040503050406030204" pitchFamily="18" charset="0"/>
                                            <a:ea typeface="宋体" panose="02010600030101010101" pitchFamily="2" charset="-122"/>
                                            <a:cs typeface="Arial" panose="020B0604020202020204" pitchFamily="34" charset="0"/>
                                          </a:rPr>
                                          <m:t>𝑖𝑡𝑒𝑟</m:t>
                                        </m:r>
                                      </m:sub>
                                    </m:sSub>
                                    <m:r>
                                      <a:rPr lang="en-US" sz="1600" i="1" kern="100">
                                        <a:effectLst/>
                                        <a:latin typeface="Cambria Math" panose="02040503050406030204" pitchFamily="18" charset="0"/>
                                        <a:ea typeface="宋体" panose="02010600030101010101" pitchFamily="2" charset="-122"/>
                                        <a:cs typeface="Arial" panose="020B0604020202020204" pitchFamily="34" charset="0"/>
                                      </a:rPr>
                                      <m:t>+1</m:t>
                                    </m:r>
                                  </m:e>
                                </m:d>
                              </m:oMath>
                            </m:oMathPara>
                          </a14:m>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f>
                                  <m:f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sz="1600" i="1" kern="100">
                                        <a:effectLst/>
                                        <a:latin typeface="Cambria Math" panose="02040503050406030204" pitchFamily="18" charset="0"/>
                                        <a:ea typeface="宋体" panose="02010600030101010101" pitchFamily="2" charset="-122"/>
                                        <a:cs typeface="Arial" panose="020B0604020202020204" pitchFamily="34" charset="0"/>
                                      </a:rPr>
                                      <m:t>1</m:t>
                                    </m:r>
                                  </m:num>
                                  <m:den>
                                    <m:r>
                                      <a:rPr lang="en-US" sz="1600" i="1" kern="100">
                                        <a:effectLst/>
                                        <a:latin typeface="Cambria Math" panose="02040503050406030204" pitchFamily="18" charset="0"/>
                                        <a:ea typeface="宋体" panose="02010600030101010101" pitchFamily="2" charset="-122"/>
                                        <a:cs typeface="Arial" panose="020B0604020202020204" pitchFamily="34" charset="0"/>
                                      </a:rPr>
                                      <m:t>𝜂</m:t>
                                    </m:r>
                                  </m:den>
                                </m:f>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effectLst/>
                                        <a:latin typeface="Cambria Math" panose="02040503050406030204" pitchFamily="18" charset="0"/>
                                        <a:ea typeface="宋体" panose="02010600030101010101" pitchFamily="2" charset="-122"/>
                                        <a:cs typeface="Arial" panose="020B0604020202020204" pitchFamily="34" charset="0"/>
                                      </a:rPr>
                                      <m:t>𝑛</m:t>
                                    </m:r>
                                  </m:e>
                                  <m:sub>
                                    <m:r>
                                      <a:rPr lang="en-US" sz="1600" i="1" kern="100">
                                        <a:effectLst/>
                                        <a:latin typeface="Cambria Math" panose="02040503050406030204" pitchFamily="18" charset="0"/>
                                        <a:ea typeface="宋体" panose="02010600030101010101" pitchFamily="2" charset="-122"/>
                                        <a:cs typeface="Arial" panose="020B0604020202020204" pitchFamily="34" charset="0"/>
                                      </a:rPr>
                                      <m:t>𝑖𝑡𝑒𝑟</m:t>
                                    </m:r>
                                  </m:sub>
                                </m:sSub>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b="1" i="1" kern="100" smtClean="0">
                                    <a:solidFill>
                                      <a:srgbClr val="FF0000"/>
                                    </a:solidFill>
                                    <a:effectLst/>
                                    <a:latin typeface="Cambria Math" panose="02040503050406030204" pitchFamily="18" charset="0"/>
                                    <a:ea typeface="宋体" panose="02010600030101010101" pitchFamily="2" charset="-122"/>
                                    <a:cs typeface="Arial" panose="020B0604020202020204" pitchFamily="34" charset="0"/>
                                  </a:rPr>
                                  <m:t>𝟐</m:t>
                                </m:r>
                                <m:r>
                                  <a:rPr lang="zh-CN" altLang="en-US" sz="1600" b="1" i="1" kern="100">
                                    <a:solidFill>
                                      <a:srgbClr val="FF0000"/>
                                    </a:solidFill>
                                    <a:effectLst/>
                                    <a:latin typeface="Cambria Math" panose="02040503050406030204" pitchFamily="18" charset="0"/>
                                    <a:ea typeface="微软雅黑" panose="020B0503020204020204" pitchFamily="34" charset="-122"/>
                                    <a:cs typeface="微软雅黑" panose="020B0503020204020204" pitchFamily="34" charset="-122"/>
                                  </a:rPr>
                                  <m:t>−</m:t>
                                </m:r>
                                <m:f>
                                  <m:fPr>
                                    <m:ctrlPr>
                                      <a:rPr lang="zh-CN" sz="1600" b="1" i="1" kern="100">
                                        <a:solidFill>
                                          <a:srgbClr val="FF0000"/>
                                        </a:solidFill>
                                        <a:effectLst/>
                                        <a:latin typeface="Cambria Math" panose="02040503050406030204" pitchFamily="18" charset="0"/>
                                        <a:ea typeface="Cambria Math" panose="02040503050406030204" pitchFamily="18" charset="0"/>
                                        <a:cs typeface="Arial" panose="020B0604020202020204" pitchFamily="34" charset="0"/>
                                      </a:rPr>
                                    </m:ctrlPr>
                                  </m:fPr>
                                  <m:num>
                                    <m:r>
                                      <a:rPr lang="en-US" sz="1600" b="1" i="1" kern="100">
                                        <a:solidFill>
                                          <a:srgbClr val="FF0000"/>
                                        </a:solidFill>
                                        <a:effectLst/>
                                        <a:latin typeface="Cambria Math" panose="02040503050406030204" pitchFamily="18" charset="0"/>
                                        <a:ea typeface="宋体" panose="02010600030101010101" pitchFamily="2" charset="-122"/>
                                        <a:cs typeface="Arial" panose="020B0604020202020204" pitchFamily="34" charset="0"/>
                                      </a:rPr>
                                      <m:t>𝟐</m:t>
                                    </m:r>
                                  </m:num>
                                  <m:den>
                                    <m:sSub>
                                      <m:sSubPr>
                                        <m:ctrlPr>
                                          <a:rPr lang="zh-CN" sz="1600" b="1" i="1" kern="100">
                                            <a:solidFill>
                                              <a:srgbClr val="FF0000"/>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b="1" i="1" kern="100">
                                            <a:solidFill>
                                              <a:srgbClr val="FF0000"/>
                                            </a:solidFill>
                                            <a:effectLst/>
                                            <a:latin typeface="Cambria Math" panose="02040503050406030204" pitchFamily="18" charset="0"/>
                                            <a:ea typeface="宋体" panose="02010600030101010101" pitchFamily="2" charset="-122"/>
                                            <a:cs typeface="Arial" panose="020B0604020202020204" pitchFamily="34" charset="0"/>
                                          </a:rPr>
                                          <m:t>𝒏</m:t>
                                        </m:r>
                                      </m:e>
                                      <m:sub>
                                        <m:r>
                                          <a:rPr lang="en-US" sz="1600" b="1" i="1" kern="100">
                                            <a:solidFill>
                                              <a:srgbClr val="FF0000"/>
                                            </a:solidFill>
                                            <a:effectLst/>
                                            <a:latin typeface="Cambria Math" panose="02040503050406030204" pitchFamily="18" charset="0"/>
                                            <a:ea typeface="宋体" panose="02010600030101010101" pitchFamily="2" charset="-122"/>
                                            <a:cs typeface="Arial" panose="020B0604020202020204" pitchFamily="34" charset="0"/>
                                          </a:rPr>
                                          <m:t>𝒊𝒕𝒆𝒓</m:t>
                                        </m:r>
                                      </m:sub>
                                    </m:sSub>
                                    <m:r>
                                      <a:rPr lang="en-US" sz="1600" b="1" i="1" kern="100">
                                        <a:solidFill>
                                          <a:srgbClr val="FF0000"/>
                                        </a:solidFill>
                                        <a:effectLst/>
                                        <a:latin typeface="Cambria Math" panose="02040503050406030204" pitchFamily="18" charset="0"/>
                                        <a:ea typeface="宋体" panose="02010600030101010101" pitchFamily="2" charset="-122"/>
                                        <a:cs typeface="Arial" panose="020B0604020202020204" pitchFamily="34" charset="0"/>
                                      </a:rPr>
                                      <m:t>+</m:t>
                                    </m:r>
                                    <m:r>
                                      <a:rPr lang="en-US" sz="1600" b="1" i="1" kern="100">
                                        <a:solidFill>
                                          <a:srgbClr val="FF0000"/>
                                        </a:solidFill>
                                        <a:effectLst/>
                                        <a:latin typeface="Cambria Math" panose="02040503050406030204" pitchFamily="18" charset="0"/>
                                        <a:ea typeface="宋体" panose="02010600030101010101" pitchFamily="2" charset="-122"/>
                                        <a:cs typeface="Arial" panose="020B0604020202020204" pitchFamily="34" charset="0"/>
                                      </a:rPr>
                                      <m:t>𝟏</m:t>
                                    </m:r>
                                  </m:den>
                                </m:f>
                              </m:oMath>
                            </m:oMathPara>
                          </a14:m>
                          <a:endParaRPr lang="zh-CN" sz="1600" b="1" kern="1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223522"/>
                      </a:ext>
                    </a:extLst>
                  </a:tr>
                  <a:tr h="595246">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3</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分治</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A</a:t>
                          </a:r>
                          <a:r>
                            <a:rPr lang="zh-CN" sz="1600" kern="100">
                              <a:effectLst/>
                              <a:latin typeface="Times New Roman" panose="02020603050405020304" pitchFamily="18" charset="0"/>
                              <a:ea typeface="宋体" panose="02010600030101010101" pitchFamily="2" charset="-122"/>
                              <a:cs typeface="Arial" panose="020B0604020202020204" pitchFamily="34" charset="0"/>
                            </a:rPr>
                            <a:t>采用多项式时间方法</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f>
                                  <m:f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sz="1600" i="1" kern="100">
                                        <a:effectLst/>
                                        <a:latin typeface="Cambria Math" panose="02040503050406030204" pitchFamily="18" charset="0"/>
                                        <a:ea typeface="宋体" panose="02010600030101010101" pitchFamily="2" charset="-122"/>
                                        <a:cs typeface="Arial" panose="020B0604020202020204" pitchFamily="34" charset="0"/>
                                      </a:rPr>
                                      <m:t>1</m:t>
                                    </m:r>
                                  </m:num>
                                  <m:den>
                                    <m:r>
                                      <a:rPr lang="en-US" sz="1600" i="1" kern="100">
                                        <a:effectLst/>
                                        <a:latin typeface="Cambria Math" panose="02040503050406030204" pitchFamily="18" charset="0"/>
                                        <a:ea typeface="宋体" panose="02010600030101010101" pitchFamily="2" charset="-122"/>
                                        <a:cs typeface="Arial" panose="020B0604020202020204" pitchFamily="34" charset="0"/>
                                      </a:rPr>
                                      <m:t>𝜂</m:t>
                                    </m:r>
                                  </m:den>
                                </m:f>
                              </m:oMath>
                            </m:oMathPara>
                          </a14:m>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f>
                                  <m:f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fPr>
                                  <m:num>
                                    <m:r>
                                      <a:rPr lang="en-US" sz="1600" i="1" kern="100">
                                        <a:effectLst/>
                                        <a:latin typeface="Cambria Math" panose="02040503050406030204" pitchFamily="18" charset="0"/>
                                        <a:ea typeface="宋体" panose="02010600030101010101" pitchFamily="2" charset="-122"/>
                                        <a:cs typeface="Arial" panose="020B0604020202020204" pitchFamily="34" charset="0"/>
                                      </a:rPr>
                                      <m:t>1</m:t>
                                    </m:r>
                                  </m:num>
                                  <m:den>
                                    <m:r>
                                      <a:rPr lang="en-US" sz="1600" i="1" kern="100">
                                        <a:effectLst/>
                                        <a:latin typeface="Cambria Math" panose="02040503050406030204" pitchFamily="18" charset="0"/>
                                        <a:ea typeface="宋体" panose="02010600030101010101" pitchFamily="2" charset="-122"/>
                                        <a:cs typeface="Arial" panose="020B0604020202020204" pitchFamily="34" charset="0"/>
                                      </a:rPr>
                                      <m:t>𝜂</m:t>
                                    </m:r>
                                  </m:den>
                                </m:f>
                                <m:r>
                                  <a:rPr lang="en-US" sz="1600" i="1" kern="100">
                                    <a:effectLst/>
                                    <a:latin typeface="Cambria Math" panose="02040503050406030204" pitchFamily="18" charset="0"/>
                                    <a:ea typeface="宋体" panose="02010600030101010101" pitchFamily="2" charset="-122"/>
                                    <a:cs typeface="Arial" panose="020B0604020202020204" pitchFamily="34" charset="0"/>
                                  </a:rPr>
                                  <m:t>2</m:t>
                                </m:r>
                                <m:sSub>
                                  <m:sSubPr>
                                    <m:ctrlPr>
                                      <a:rPr lang="zh-CN" sz="16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i="1" kern="100">
                                        <a:effectLst/>
                                        <a:latin typeface="Cambria Math" panose="02040503050406030204" pitchFamily="18" charset="0"/>
                                        <a:ea typeface="宋体" panose="02010600030101010101" pitchFamily="2" charset="-122"/>
                                        <a:cs typeface="Arial" panose="020B0604020202020204" pitchFamily="34" charset="0"/>
                                      </a:rPr>
                                      <m:t>𝑛</m:t>
                                    </m:r>
                                  </m:e>
                                  <m:sub>
                                    <m:r>
                                      <a:rPr lang="en-US" sz="1600" i="1" kern="100">
                                        <a:effectLst/>
                                        <a:latin typeface="Cambria Math" panose="02040503050406030204" pitchFamily="18" charset="0"/>
                                        <a:ea typeface="宋体" panose="02010600030101010101" pitchFamily="2" charset="-122"/>
                                        <a:cs typeface="Arial" panose="020B0604020202020204" pitchFamily="34" charset="0"/>
                                      </a:rPr>
                                      <m:t>𝑖𝑡𝑒𝑟</m:t>
                                    </m:r>
                                  </m:sub>
                                </m:sSub>
                              </m:oMath>
                            </m:oMathPara>
                          </a14:m>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14:m>
                            <m:oMathPara xmlns:m="http://schemas.openxmlformats.org/officeDocument/2006/math">
                              <m:oMathParaPr>
                                <m:jc m:val="centerGroup"/>
                              </m:oMathParaPr>
                              <m:oMath xmlns:m="http://schemas.openxmlformats.org/officeDocument/2006/math">
                                <m:r>
                                  <a:rPr lang="en-US" sz="1600" b="1" i="1" kern="100" smtClean="0">
                                    <a:solidFill>
                                      <a:srgbClr val="FF0000"/>
                                    </a:solidFill>
                                    <a:effectLst/>
                                    <a:latin typeface="Cambria Math" panose="02040503050406030204" pitchFamily="18" charset="0"/>
                                    <a:ea typeface="宋体" panose="02010600030101010101" pitchFamily="2" charset="-122"/>
                                    <a:cs typeface="Arial" panose="020B0604020202020204" pitchFamily="34" charset="0"/>
                                  </a:rPr>
                                  <m:t>𝟐</m:t>
                                </m:r>
                                <m:sSub>
                                  <m:sSubPr>
                                    <m:ctrlPr>
                                      <a:rPr lang="zh-CN" sz="1600" b="1" i="1" kern="100">
                                        <a:solidFill>
                                          <a:srgbClr val="FF0000"/>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sz="1600" b="1" i="1" kern="100">
                                        <a:solidFill>
                                          <a:srgbClr val="FF0000"/>
                                        </a:solidFill>
                                        <a:effectLst/>
                                        <a:latin typeface="Cambria Math" panose="02040503050406030204" pitchFamily="18" charset="0"/>
                                        <a:ea typeface="宋体" panose="02010600030101010101" pitchFamily="2" charset="-122"/>
                                        <a:cs typeface="Arial" panose="020B0604020202020204" pitchFamily="34" charset="0"/>
                                      </a:rPr>
                                      <m:t>𝒏</m:t>
                                    </m:r>
                                  </m:e>
                                  <m:sub>
                                    <m:r>
                                      <a:rPr lang="en-US" sz="1600" b="1" i="1" kern="100">
                                        <a:solidFill>
                                          <a:srgbClr val="FF0000"/>
                                        </a:solidFill>
                                        <a:effectLst/>
                                        <a:latin typeface="Cambria Math" panose="02040503050406030204" pitchFamily="18" charset="0"/>
                                        <a:ea typeface="宋体" panose="02010600030101010101" pitchFamily="2" charset="-122"/>
                                        <a:cs typeface="Arial" panose="020B0604020202020204" pitchFamily="34" charset="0"/>
                                      </a:rPr>
                                      <m:t>𝒊𝒕𝒆𝒓</m:t>
                                    </m:r>
                                  </m:sub>
                                </m:sSub>
                              </m:oMath>
                            </m:oMathPara>
                          </a14:m>
                          <a:endParaRPr lang="zh-CN" sz="1600" b="1" kern="100" dirty="0">
                            <a:solidFill>
                              <a:srgbClr val="FF0000"/>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0887329"/>
                      </a:ext>
                    </a:extLst>
                  </a:tr>
                </a:tbl>
              </a:graphicData>
            </a:graphic>
          </p:graphicFrame>
        </mc:Choice>
        <mc:Fallback xmlns="">
          <p:graphicFrame>
            <p:nvGraphicFramePr>
              <p:cNvPr id="5" name="表格 4">
                <a:extLst>
                  <a:ext uri="{FF2B5EF4-FFF2-40B4-BE49-F238E27FC236}">
                    <a16:creationId xmlns:a16="http://schemas.microsoft.com/office/drawing/2014/main" id="{5A9AAAC2-AD2F-46F0-A00B-7548DFA53650}"/>
                  </a:ext>
                </a:extLst>
              </p:cNvPr>
              <p:cNvGraphicFramePr>
                <a:graphicFrameLocks noGrp="1"/>
              </p:cNvGraphicFramePr>
              <p:nvPr>
                <p:extLst>
                  <p:ext uri="{D42A27DB-BD31-4B8C-83A1-F6EECF244321}">
                    <p14:modId xmlns:p14="http://schemas.microsoft.com/office/powerpoint/2010/main" val="1691365342"/>
                  </p:ext>
                </p:extLst>
              </p:nvPr>
            </p:nvGraphicFramePr>
            <p:xfrm>
              <a:off x="2152039" y="1352640"/>
              <a:ext cx="7841382" cy="2076360"/>
            </p:xfrm>
            <a:graphic>
              <a:graphicData uri="http://schemas.openxmlformats.org/drawingml/2006/table">
                <a:tbl>
                  <a:tblPr firstRow="1" firstCol="1" bandRow="1"/>
                  <a:tblGrid>
                    <a:gridCol w="1306897">
                      <a:extLst>
                        <a:ext uri="{9D8B030D-6E8A-4147-A177-3AD203B41FA5}">
                          <a16:colId xmlns:a16="http://schemas.microsoft.com/office/drawing/2014/main" val="3485756446"/>
                        </a:ext>
                      </a:extLst>
                    </a:gridCol>
                    <a:gridCol w="1306897">
                      <a:extLst>
                        <a:ext uri="{9D8B030D-6E8A-4147-A177-3AD203B41FA5}">
                          <a16:colId xmlns:a16="http://schemas.microsoft.com/office/drawing/2014/main" val="3929539857"/>
                        </a:ext>
                      </a:extLst>
                    </a:gridCol>
                    <a:gridCol w="1306897">
                      <a:extLst>
                        <a:ext uri="{9D8B030D-6E8A-4147-A177-3AD203B41FA5}">
                          <a16:colId xmlns:a16="http://schemas.microsoft.com/office/drawing/2014/main" val="1839873916"/>
                        </a:ext>
                      </a:extLst>
                    </a:gridCol>
                    <a:gridCol w="1306897">
                      <a:extLst>
                        <a:ext uri="{9D8B030D-6E8A-4147-A177-3AD203B41FA5}">
                          <a16:colId xmlns:a16="http://schemas.microsoft.com/office/drawing/2014/main" val="455337540"/>
                        </a:ext>
                      </a:extLst>
                    </a:gridCol>
                    <a:gridCol w="1306897">
                      <a:extLst>
                        <a:ext uri="{9D8B030D-6E8A-4147-A177-3AD203B41FA5}">
                          <a16:colId xmlns:a16="http://schemas.microsoft.com/office/drawing/2014/main" val="3670216014"/>
                        </a:ext>
                      </a:extLst>
                    </a:gridCol>
                    <a:gridCol w="1306897">
                      <a:extLst>
                        <a:ext uri="{9D8B030D-6E8A-4147-A177-3AD203B41FA5}">
                          <a16:colId xmlns:a16="http://schemas.microsoft.com/office/drawing/2014/main" val="4046316882"/>
                        </a:ext>
                      </a:extLst>
                    </a:gridCol>
                  </a:tblGrid>
                  <a:tr h="290622">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方案</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dirty="0">
                              <a:effectLst/>
                              <a:latin typeface="Times New Roman" panose="02020603050405020304" pitchFamily="18" charset="0"/>
                              <a:ea typeface="宋体" panose="02010600030101010101" pitchFamily="2" charset="-122"/>
                              <a:cs typeface="Arial" panose="020B0604020202020204" pitchFamily="34" charset="0"/>
                            </a:rPr>
                            <a:t>采用方法</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假设</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2"/>
                          <a:stretch>
                            <a:fillRect l="-300935" t="-14583" r="-200935" b="-633333"/>
                          </a:stretch>
                        </a:blipFill>
                      </a:tcPr>
                    </a:tc>
                    <a:tc>
                      <a:txBody>
                        <a:bodyPr/>
                        <a:lstStyle/>
                        <a:p>
                          <a:endParaRPr lang="zh-CN"/>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2"/>
                          <a:stretch>
                            <a:fillRect l="-399070" t="-14583" r="-100000" b="-633333"/>
                          </a:stretch>
                        </a:blipFill>
                      </a:tcPr>
                    </a:tc>
                    <a:tc>
                      <a:txBody>
                        <a:bodyPr/>
                        <a:lstStyle/>
                        <a:p>
                          <a:pPr indent="0" algn="ctr">
                            <a:spcAft>
                              <a:spcPts val="0"/>
                            </a:spcAft>
                          </a:pPr>
                          <a:r>
                            <a:rPr lang="zh-CN" sz="1600" b="1" kern="100">
                              <a:effectLst/>
                              <a:latin typeface="Times New Roman" panose="02020603050405020304" pitchFamily="18" charset="0"/>
                              <a:ea typeface="宋体" panose="02010600030101010101" pitchFamily="2" charset="-122"/>
                              <a:cs typeface="Arial" panose="020B0604020202020204" pitchFamily="34" charset="0"/>
                            </a:rPr>
                            <a:t>效率提升</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1890382"/>
                      </a:ext>
                    </a:extLst>
                  </a:tr>
                  <a:tr h="595246">
                    <a:tc>
                      <a:txBody>
                        <a:bodyPr/>
                        <a:lstStyle/>
                        <a:p>
                          <a:pPr indent="0" algn="ctr">
                            <a:spcAft>
                              <a:spcPts val="0"/>
                            </a:spcAft>
                          </a:pPr>
                          <a:r>
                            <a:rPr lang="en-US" sz="1600" kern="100" dirty="0">
                              <a:effectLst/>
                              <a:latin typeface="Times New Roman" panose="02020603050405020304" pitchFamily="18" charset="0"/>
                              <a:ea typeface="宋体" panose="02010600030101010101" pitchFamily="2" charset="-122"/>
                              <a:cs typeface="Arial" panose="020B0604020202020204" pitchFamily="34" charset="0"/>
                            </a:rPr>
                            <a:t>1</a:t>
                          </a:r>
                          <a:endParaRPr lang="zh-CN" sz="16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传统方法</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dirty="0">
                              <a:effectLst/>
                              <a:latin typeface="Times New Roman" panose="02020603050405020304" pitchFamily="18" charset="0"/>
                              <a:ea typeface="宋体" panose="02010600030101010101" pitchFamily="2" charset="-122"/>
                              <a:cs typeface="Arial" panose="020B0604020202020204" pitchFamily="34" charset="0"/>
                            </a:rPr>
                            <a:t>潮流有解</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00935" t="-56122" r="-200935" b="-210204"/>
                          </a:stretch>
                        </a:blipFill>
                      </a:tcPr>
                    </a:tc>
                    <a:tc>
                      <a:txBody>
                        <a:bodyPr/>
                        <a:lstStyle/>
                        <a:p>
                          <a:endParaRPr lang="zh-CN"/>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99070" t="-56122" r="-100000" b="-210204"/>
                          </a:stretch>
                        </a:blipFill>
                      </a:tcPr>
                    </a:tc>
                    <a:tc>
                      <a:txBody>
                        <a:bodyPr/>
                        <a:lstStyle/>
                        <a:p>
                          <a:endParaRPr lang="zh-CN"/>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501402" t="-56122" r="-467" b="-210204"/>
                          </a:stretch>
                        </a:blipFill>
                      </a:tcPr>
                    </a:tc>
                    <a:extLst>
                      <a:ext uri="{0D108BD9-81ED-4DB2-BD59-A6C34878D82A}">
                        <a16:rowId xmlns:a16="http://schemas.microsoft.com/office/drawing/2014/main" val="2887662892"/>
                      </a:ext>
                    </a:extLst>
                  </a:tr>
                  <a:tr h="595246">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2</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分治</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zh-CN" altLang="zh-CN" sz="1600" kern="100" dirty="0">
                              <a:effectLst/>
                              <a:latin typeface="Times New Roman" panose="02020603050405020304" pitchFamily="18" charset="0"/>
                              <a:ea typeface="宋体" panose="02010600030101010101" pitchFamily="2" charset="-122"/>
                              <a:cs typeface="Arial" panose="020B0604020202020204" pitchFamily="34" charset="0"/>
                            </a:rPr>
                            <a:t>潮流有解</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00935" t="-156122" r="-200935" b="-110204"/>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99070" t="-156122" r="-100000" b="-110204"/>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501402" t="-156122" r="-467" b="-110204"/>
                          </a:stretch>
                        </a:blipFill>
                      </a:tcPr>
                    </a:tc>
                    <a:extLst>
                      <a:ext uri="{0D108BD9-81ED-4DB2-BD59-A6C34878D82A}">
                        <a16:rowId xmlns:a16="http://schemas.microsoft.com/office/drawing/2014/main" val="323223522"/>
                      </a:ext>
                    </a:extLst>
                  </a:tr>
                  <a:tr h="595246">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3</a:t>
                          </a:r>
                          <a:endParaRPr lang="zh-CN" sz="1600" kern="1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zh-CN" sz="1600" kern="100">
                              <a:effectLst/>
                              <a:latin typeface="Times New Roman" panose="02020603050405020304" pitchFamily="18" charset="0"/>
                              <a:ea typeface="宋体" panose="02010600030101010101" pitchFamily="2" charset="-122"/>
                              <a:cs typeface="Arial" panose="020B0604020202020204" pitchFamily="34" charset="0"/>
                            </a:rPr>
                            <a:t>分治</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spcAft>
                              <a:spcPts val="0"/>
                            </a:spcAft>
                          </a:pPr>
                          <a:r>
                            <a:rPr lang="en-US" sz="1600" kern="100">
                              <a:effectLst/>
                              <a:latin typeface="Times New Roman" panose="02020603050405020304" pitchFamily="18" charset="0"/>
                              <a:ea typeface="宋体" panose="02010600030101010101" pitchFamily="2" charset="-122"/>
                              <a:cs typeface="Arial" panose="020B0604020202020204" pitchFamily="34" charset="0"/>
                            </a:rPr>
                            <a:t>A</a:t>
                          </a:r>
                          <a:r>
                            <a:rPr lang="zh-CN" sz="1600" kern="100">
                              <a:effectLst/>
                              <a:latin typeface="Times New Roman" panose="02020603050405020304" pitchFamily="18" charset="0"/>
                              <a:ea typeface="宋体" panose="02010600030101010101" pitchFamily="2" charset="-122"/>
                              <a:cs typeface="Arial" panose="020B0604020202020204" pitchFamily="34" charset="0"/>
                            </a:rPr>
                            <a:t>采用多项式时间方法</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2"/>
                          <a:stretch>
                            <a:fillRect l="-300935" t="-256122" r="-200935" b="-10204"/>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2"/>
                          <a:stretch>
                            <a:fillRect l="-399070" t="-256122" r="-100000" b="-10204"/>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2"/>
                          <a:stretch>
                            <a:fillRect l="-501402" t="-256122" r="-467" b="-10204"/>
                          </a:stretch>
                        </a:blipFill>
                      </a:tcPr>
                    </a:tc>
                    <a:extLst>
                      <a:ext uri="{0D108BD9-81ED-4DB2-BD59-A6C34878D82A}">
                        <a16:rowId xmlns:a16="http://schemas.microsoft.com/office/drawing/2014/main" val="2910887329"/>
                      </a:ext>
                    </a:extLst>
                  </a:tr>
                </a:tbl>
              </a:graphicData>
            </a:graphic>
          </p:graphicFrame>
        </mc:Fallback>
      </mc:AlternateContent>
      <p:cxnSp>
        <p:nvCxnSpPr>
          <p:cNvPr id="6" name="直线连接符 30">
            <a:extLst>
              <a:ext uri="{FF2B5EF4-FFF2-40B4-BE49-F238E27FC236}">
                <a16:creationId xmlns:a16="http://schemas.microsoft.com/office/drawing/2014/main" id="{ECBA06F3-F7D2-409F-BC14-8FD1FC431426}"/>
              </a:ext>
            </a:extLst>
          </p:cNvPr>
          <p:cNvCxnSpPr>
            <a:cxnSpLocks/>
          </p:cNvCxnSpPr>
          <p:nvPr/>
        </p:nvCxnSpPr>
        <p:spPr>
          <a:xfrm>
            <a:off x="2208550" y="4011915"/>
            <a:ext cx="3183507"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8" name="直线连接符 30">
            <a:extLst>
              <a:ext uri="{FF2B5EF4-FFF2-40B4-BE49-F238E27FC236}">
                <a16:creationId xmlns:a16="http://schemas.microsoft.com/office/drawing/2014/main" id="{A8D3F88A-F96A-4D52-A195-26DEA3D91119}"/>
              </a:ext>
            </a:extLst>
          </p:cNvPr>
          <p:cNvCxnSpPr>
            <a:cxnSpLocks/>
          </p:cNvCxnSpPr>
          <p:nvPr/>
        </p:nvCxnSpPr>
        <p:spPr>
          <a:xfrm>
            <a:off x="2259350" y="5797173"/>
            <a:ext cx="3183507"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951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61B409C-6DF5-654F-81A4-524FF21D753D}"/>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rgbClr val="00418A"/>
                    </a:gs>
                    <a:gs pos="100000">
                      <a:srgbClr val="00418A">
                        <a:alpha val="0"/>
                      </a:srgbClr>
                    </a:gs>
                  </a:gsLst>
                  <a:lin ang="5400000" scaled="1"/>
                </a:gradFill>
              </a:rPr>
              <a:t>03</a:t>
            </a:r>
            <a:endParaRPr kumimoji="1" lang="zh-CN" altLang="en-US" sz="13800" b="1" dirty="0">
              <a:gradFill>
                <a:gsLst>
                  <a:gs pos="0">
                    <a:srgbClr val="00418A"/>
                  </a:gs>
                  <a:gs pos="100000">
                    <a:srgbClr val="00418A">
                      <a:alpha val="0"/>
                    </a:srgbClr>
                  </a:gs>
                </a:gsLst>
                <a:lin ang="5400000" scaled="1"/>
              </a:gradFill>
            </a:endParaRPr>
          </a:p>
        </p:txBody>
      </p:sp>
      <p:sp>
        <p:nvSpPr>
          <p:cNvPr id="9" name="文本占位符 39">
            <a:extLst>
              <a:ext uri="{FF2B5EF4-FFF2-40B4-BE49-F238E27FC236}">
                <a16:creationId xmlns:a16="http://schemas.microsoft.com/office/drawing/2014/main" id="{FDF01BB6-2A63-CD46-AFA0-9CF49DACFE14}"/>
              </a:ext>
            </a:extLst>
          </p:cNvPr>
          <p:cNvSpPr txBox="1">
            <a:spLocks/>
          </p:cNvSpPr>
          <p:nvPr/>
        </p:nvSpPr>
        <p:spPr>
          <a:xfrm>
            <a:off x="4200527" y="3028846"/>
            <a:ext cx="3790948"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rgbClr val="00418A"/>
                </a:solidFill>
              </a:rPr>
              <a:t>反函数法</a:t>
            </a:r>
          </a:p>
        </p:txBody>
      </p:sp>
      <p:sp>
        <p:nvSpPr>
          <p:cNvPr id="83" name="文本框 82">
            <a:extLst>
              <a:ext uri="{FF2B5EF4-FFF2-40B4-BE49-F238E27FC236}">
                <a16:creationId xmlns:a16="http://schemas.microsoft.com/office/drawing/2014/main" id="{C644B40C-C065-9D48-9E2A-C82C17560B15}"/>
              </a:ext>
            </a:extLst>
          </p:cNvPr>
          <p:cNvSpPr txBox="1"/>
          <p:nvPr/>
        </p:nvSpPr>
        <p:spPr>
          <a:xfrm>
            <a:off x="4245553" y="3836589"/>
            <a:ext cx="3745922" cy="307778"/>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Inverse function method</a:t>
            </a:r>
          </a:p>
        </p:txBody>
      </p:sp>
    </p:spTree>
    <p:extLst>
      <p:ext uri="{BB962C8B-B14F-4D97-AF65-F5344CB8AC3E}">
        <p14:creationId xmlns:p14="http://schemas.microsoft.com/office/powerpoint/2010/main" val="2677472846"/>
      </p:ext>
    </p:extLst>
  </p:cSld>
  <p:clrMapOvr>
    <a:masterClrMapping/>
  </p:clrMapOvr>
  <p:transition spd="slow" advClick="0" advTm="2000">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ECF7B3F-4EDA-416A-956D-B9817F25AB07}"/>
              </a:ext>
            </a:extLst>
          </p:cNvPr>
          <p:cNvSpPr>
            <a:spLocks noGrp="1"/>
          </p:cNvSpPr>
          <p:nvPr>
            <p:ph type="title"/>
          </p:nvPr>
        </p:nvSpPr>
        <p:spPr/>
        <p:txBody>
          <a:bodyPr/>
          <a:lstStyle/>
          <a:p>
            <a:r>
              <a:rPr lang="zh-CN" altLang="en-US" dirty="0"/>
              <a:t>反函数法总览</a:t>
            </a:r>
          </a:p>
        </p:txBody>
      </p:sp>
      <p:grpSp>
        <p:nvGrpSpPr>
          <p:cNvPr id="55" name="组合 54">
            <a:extLst>
              <a:ext uri="{FF2B5EF4-FFF2-40B4-BE49-F238E27FC236}">
                <a16:creationId xmlns:a16="http://schemas.microsoft.com/office/drawing/2014/main" id="{036517F9-247D-419D-8C4E-9B69ABDEA6E3}"/>
              </a:ext>
            </a:extLst>
          </p:cNvPr>
          <p:cNvGrpSpPr/>
          <p:nvPr/>
        </p:nvGrpSpPr>
        <p:grpSpPr>
          <a:xfrm>
            <a:off x="1358969" y="1511078"/>
            <a:ext cx="5235897" cy="4575754"/>
            <a:chOff x="4915006" y="1773828"/>
            <a:chExt cx="5235897" cy="4575754"/>
          </a:xfrm>
        </p:grpSpPr>
        <p:sp>
          <p:nvSpPr>
            <p:cNvPr id="25" name="流程图: 过程 24">
              <a:extLst>
                <a:ext uri="{FF2B5EF4-FFF2-40B4-BE49-F238E27FC236}">
                  <a16:creationId xmlns:a16="http://schemas.microsoft.com/office/drawing/2014/main" id="{BBAE4AF7-C752-45E1-B19C-C5103A9D7067}"/>
                </a:ext>
              </a:extLst>
            </p:cNvPr>
            <p:cNvSpPr/>
            <p:nvPr/>
          </p:nvSpPr>
          <p:spPr>
            <a:xfrm>
              <a:off x="5527473" y="1773828"/>
              <a:ext cx="2821732" cy="3627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给定目标功率水平</a:t>
              </a:r>
            </a:p>
          </p:txBody>
        </p:sp>
        <p:sp>
          <p:nvSpPr>
            <p:cNvPr id="26" name="流程图: 过程 25">
              <a:extLst>
                <a:ext uri="{FF2B5EF4-FFF2-40B4-BE49-F238E27FC236}">
                  <a16:creationId xmlns:a16="http://schemas.microsoft.com/office/drawing/2014/main" id="{5983CC5E-9C21-40E8-80B1-2AD7D48649D2}"/>
                </a:ext>
              </a:extLst>
            </p:cNvPr>
            <p:cNvSpPr/>
            <p:nvPr/>
          </p:nvSpPr>
          <p:spPr>
            <a:xfrm>
              <a:off x="5527473" y="2476004"/>
              <a:ext cx="2821732" cy="3627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形成节点导纳矩阵</a:t>
              </a:r>
            </a:p>
          </p:txBody>
        </p:sp>
        <p:sp>
          <p:nvSpPr>
            <p:cNvPr id="27" name="流程图: 过程 26">
              <a:extLst>
                <a:ext uri="{FF2B5EF4-FFF2-40B4-BE49-F238E27FC236}">
                  <a16:creationId xmlns:a16="http://schemas.microsoft.com/office/drawing/2014/main" id="{54DE39C3-BACC-4135-AA8C-19E5EB7DE1E3}"/>
                </a:ext>
              </a:extLst>
            </p:cNvPr>
            <p:cNvSpPr/>
            <p:nvPr/>
          </p:nvSpPr>
          <p:spPr>
            <a:xfrm>
              <a:off x="5527473" y="3178179"/>
              <a:ext cx="2821732" cy="3627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给定电压初值</a:t>
              </a:r>
            </a:p>
          </p:txBody>
        </p:sp>
        <p:sp>
          <p:nvSpPr>
            <p:cNvPr id="28" name="流程图: 过程 27">
              <a:extLst>
                <a:ext uri="{FF2B5EF4-FFF2-40B4-BE49-F238E27FC236}">
                  <a16:creationId xmlns:a16="http://schemas.microsoft.com/office/drawing/2014/main" id="{E428B138-D6EB-41F0-87E6-1C46641612BD}"/>
                </a:ext>
              </a:extLst>
            </p:cNvPr>
            <p:cNvSpPr/>
            <p:nvPr/>
          </p:nvSpPr>
          <p:spPr>
            <a:xfrm>
              <a:off x="5527473" y="3880355"/>
              <a:ext cx="2821732" cy="106487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通过潮流方程计算功率</a:t>
              </a:r>
            </a:p>
          </p:txBody>
        </p:sp>
        <p:sp>
          <p:nvSpPr>
            <p:cNvPr id="29" name="流程图: 过程 28">
              <a:extLst>
                <a:ext uri="{FF2B5EF4-FFF2-40B4-BE49-F238E27FC236}">
                  <a16:creationId xmlns:a16="http://schemas.microsoft.com/office/drawing/2014/main" id="{65BD833F-98A3-4ED4-A4C2-A243C8DF0683}"/>
                </a:ext>
              </a:extLst>
            </p:cNvPr>
            <p:cNvSpPr/>
            <p:nvPr/>
          </p:nvSpPr>
          <p:spPr>
            <a:xfrm>
              <a:off x="5513504" y="5986882"/>
              <a:ext cx="2849671" cy="3627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输出潮流样本</a:t>
              </a:r>
            </a:p>
          </p:txBody>
        </p:sp>
        <p:cxnSp>
          <p:nvCxnSpPr>
            <p:cNvPr id="30" name="直接箭头连接符 29">
              <a:extLst>
                <a:ext uri="{FF2B5EF4-FFF2-40B4-BE49-F238E27FC236}">
                  <a16:creationId xmlns:a16="http://schemas.microsoft.com/office/drawing/2014/main" id="{68725A71-9E0A-45FC-A346-09A5E7214AF4}"/>
                </a:ext>
              </a:extLst>
            </p:cNvPr>
            <p:cNvCxnSpPr>
              <a:stCxn id="25" idx="2"/>
              <a:endCxn id="26" idx="0"/>
            </p:cNvCxnSpPr>
            <p:nvPr/>
          </p:nvCxnSpPr>
          <p:spPr>
            <a:xfrm>
              <a:off x="6938339" y="2136528"/>
              <a:ext cx="0" cy="339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8FDB859-0B3C-4DE0-8A00-41B902940EFA}"/>
                </a:ext>
              </a:extLst>
            </p:cNvPr>
            <p:cNvCxnSpPr>
              <a:cxnSpLocks/>
              <a:stCxn id="26" idx="2"/>
              <a:endCxn id="27" idx="0"/>
            </p:cNvCxnSpPr>
            <p:nvPr/>
          </p:nvCxnSpPr>
          <p:spPr>
            <a:xfrm>
              <a:off x="6938339" y="2838703"/>
              <a:ext cx="0" cy="339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31415A1-73FD-499B-96D6-2903E5E20639}"/>
                </a:ext>
              </a:extLst>
            </p:cNvPr>
            <p:cNvCxnSpPr>
              <a:cxnSpLocks/>
              <a:stCxn id="27" idx="2"/>
              <a:endCxn id="28" idx="0"/>
            </p:cNvCxnSpPr>
            <p:nvPr/>
          </p:nvCxnSpPr>
          <p:spPr>
            <a:xfrm>
              <a:off x="6938339" y="3540879"/>
              <a:ext cx="0" cy="339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A3BB90D-0D34-46D0-8AC4-F705A1028FD8}"/>
                </a:ext>
              </a:extLst>
            </p:cNvPr>
            <p:cNvCxnSpPr>
              <a:cxnSpLocks/>
              <a:stCxn id="38" idx="2"/>
              <a:endCxn id="29" idx="0"/>
            </p:cNvCxnSpPr>
            <p:nvPr/>
          </p:nvCxnSpPr>
          <p:spPr>
            <a:xfrm>
              <a:off x="6938339" y="5624183"/>
              <a:ext cx="0" cy="36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CAB6B07-2881-44F2-9883-AA1F365A489E}"/>
                </a:ext>
              </a:extLst>
            </p:cNvPr>
            <p:cNvCxnSpPr>
              <a:cxnSpLocks/>
            </p:cNvCxnSpPr>
            <p:nvPr/>
          </p:nvCxnSpPr>
          <p:spPr>
            <a:xfrm>
              <a:off x="5422159" y="3233269"/>
              <a:ext cx="0" cy="171196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505B43B-6945-494D-840D-EE8F869D6DCB}"/>
                </a:ext>
              </a:extLst>
            </p:cNvPr>
            <p:cNvCxnSpPr>
              <a:cxnSpLocks/>
            </p:cNvCxnSpPr>
            <p:nvPr/>
          </p:nvCxnSpPr>
          <p:spPr>
            <a:xfrm>
              <a:off x="5322292" y="3228646"/>
              <a:ext cx="199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B029B7B-7393-4DC4-B90A-2306AB37A447}"/>
                </a:ext>
              </a:extLst>
            </p:cNvPr>
            <p:cNvCxnSpPr>
              <a:cxnSpLocks/>
            </p:cNvCxnSpPr>
            <p:nvPr/>
          </p:nvCxnSpPr>
          <p:spPr>
            <a:xfrm>
              <a:off x="5322292" y="4931361"/>
              <a:ext cx="199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151F35EF-AF13-4D3F-87B6-54FD8ED83F49}"/>
                </a:ext>
              </a:extLst>
            </p:cNvPr>
            <p:cNvSpPr txBox="1"/>
            <p:nvPr/>
          </p:nvSpPr>
          <p:spPr>
            <a:xfrm>
              <a:off x="4915006" y="3304420"/>
              <a:ext cx="365728" cy="1569660"/>
            </a:xfrm>
            <a:prstGeom prst="rect">
              <a:avLst/>
            </a:prstGeom>
            <a:noFill/>
            <a:ln>
              <a:solidFill>
                <a:schemeClr val="tx1"/>
              </a:solidFill>
            </a:ln>
          </p:spPr>
          <p:txBody>
            <a:bodyPr wrap="square" rtlCol="0" anchor="ctr">
              <a:spAutoFit/>
            </a:bodyPr>
            <a:lstStyle/>
            <a:p>
              <a:pPr algn="ctr"/>
              <a:r>
                <a:rPr kumimoji="1" lang="zh-CN" altLang="en-US" sz="2400" dirty="0">
                  <a:solidFill>
                    <a:srgbClr val="00418A"/>
                  </a:solidFill>
                </a:rPr>
                <a:t>无需迭代</a:t>
              </a:r>
            </a:p>
          </p:txBody>
        </p:sp>
        <p:sp>
          <p:nvSpPr>
            <p:cNvPr id="38" name="流程图: 过程 37">
              <a:extLst>
                <a:ext uri="{FF2B5EF4-FFF2-40B4-BE49-F238E27FC236}">
                  <a16:creationId xmlns:a16="http://schemas.microsoft.com/office/drawing/2014/main" id="{2F48F0FA-EDB0-40AE-B4E5-B8A54A897B49}"/>
                </a:ext>
              </a:extLst>
            </p:cNvPr>
            <p:cNvSpPr/>
            <p:nvPr/>
          </p:nvSpPr>
          <p:spPr>
            <a:xfrm>
              <a:off x="5513504" y="5261483"/>
              <a:ext cx="2849671" cy="3627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宋体" panose="02010600030101010101" pitchFamily="2" charset="-122"/>
                </a:rPr>
                <a:t>根据潮流约束修正</a:t>
              </a:r>
            </a:p>
          </p:txBody>
        </p:sp>
        <p:cxnSp>
          <p:nvCxnSpPr>
            <p:cNvPr id="39" name="直接箭头连接符 38">
              <a:extLst>
                <a:ext uri="{FF2B5EF4-FFF2-40B4-BE49-F238E27FC236}">
                  <a16:creationId xmlns:a16="http://schemas.microsoft.com/office/drawing/2014/main" id="{18EEFA56-CDE5-42C4-85FB-554DF874FCD1}"/>
                </a:ext>
              </a:extLst>
            </p:cNvPr>
            <p:cNvCxnSpPr>
              <a:cxnSpLocks/>
              <a:stCxn id="28" idx="2"/>
              <a:endCxn id="38" idx="0"/>
            </p:cNvCxnSpPr>
            <p:nvPr/>
          </p:nvCxnSpPr>
          <p:spPr>
            <a:xfrm>
              <a:off x="6938339" y="4945230"/>
              <a:ext cx="0" cy="316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3BD09AF-BEDF-4A00-BA90-9ABDD854B40E}"/>
                </a:ext>
              </a:extLst>
            </p:cNvPr>
            <p:cNvCxnSpPr>
              <a:cxnSpLocks/>
            </p:cNvCxnSpPr>
            <p:nvPr/>
          </p:nvCxnSpPr>
          <p:spPr>
            <a:xfrm>
              <a:off x="8494689" y="1799702"/>
              <a:ext cx="0" cy="10390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87662D0-FC29-4420-90C6-4AEEC3DBD29E}"/>
                </a:ext>
              </a:extLst>
            </p:cNvPr>
            <p:cNvCxnSpPr>
              <a:cxnSpLocks/>
            </p:cNvCxnSpPr>
            <p:nvPr/>
          </p:nvCxnSpPr>
          <p:spPr>
            <a:xfrm>
              <a:off x="8394822" y="1795079"/>
              <a:ext cx="199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24F859B-8973-40F8-9C89-B291863458B9}"/>
                </a:ext>
              </a:extLst>
            </p:cNvPr>
            <p:cNvCxnSpPr>
              <a:cxnSpLocks/>
            </p:cNvCxnSpPr>
            <p:nvPr/>
          </p:nvCxnSpPr>
          <p:spPr>
            <a:xfrm>
              <a:off x="8394822" y="2838703"/>
              <a:ext cx="199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2C65242-C415-49A3-A182-A606E57ED969}"/>
                </a:ext>
              </a:extLst>
            </p:cNvPr>
            <p:cNvSpPr txBox="1"/>
            <p:nvPr/>
          </p:nvSpPr>
          <p:spPr>
            <a:xfrm>
              <a:off x="8523968" y="1953506"/>
              <a:ext cx="1626935" cy="717089"/>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新的输入输出：</a:t>
              </a:r>
              <a:endParaRPr lang="en-US" altLang="zh-CN" dirty="0">
                <a:latin typeface="Times New Roman" panose="02020603050405020304" pitchFamily="18" charset="0"/>
                <a:ea typeface="宋体" panose="02010600030101010101" pitchFamily="2" charset="-122"/>
              </a:endParaRPr>
            </a:p>
            <a:p>
              <a:r>
                <a:rPr lang="zh-CN" altLang="en-US" sz="2400" b="1" i="1" dirty="0">
                  <a:solidFill>
                    <a:srgbClr val="FF0000"/>
                  </a:solidFill>
                  <a:latin typeface="Times New Roman" panose="02020603050405020304" pitchFamily="18" charset="0"/>
                  <a:ea typeface="宋体" panose="02010600030101010101" pitchFamily="2" charset="-122"/>
                </a:rPr>
                <a:t>初值生成方法</a:t>
              </a:r>
            </a:p>
          </p:txBody>
        </p:sp>
        <p:cxnSp>
          <p:nvCxnSpPr>
            <p:cNvPr id="44" name="直接箭头连接符 43">
              <a:extLst>
                <a:ext uri="{FF2B5EF4-FFF2-40B4-BE49-F238E27FC236}">
                  <a16:creationId xmlns:a16="http://schemas.microsoft.com/office/drawing/2014/main" id="{80BA56EE-2CD8-4342-9B63-6B6A52F047DE}"/>
                </a:ext>
              </a:extLst>
            </p:cNvPr>
            <p:cNvCxnSpPr>
              <a:cxnSpLocks/>
            </p:cNvCxnSpPr>
            <p:nvPr/>
          </p:nvCxnSpPr>
          <p:spPr>
            <a:xfrm>
              <a:off x="8494689" y="5261483"/>
              <a:ext cx="0" cy="3627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0A13080-4587-4C56-8C25-9DD3C2B785F6}"/>
                </a:ext>
              </a:extLst>
            </p:cNvPr>
            <p:cNvCxnSpPr>
              <a:cxnSpLocks/>
            </p:cNvCxnSpPr>
            <p:nvPr/>
          </p:nvCxnSpPr>
          <p:spPr>
            <a:xfrm>
              <a:off x="8394822" y="5261483"/>
              <a:ext cx="199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0954CA9-EBD9-4159-BE0A-4F27C7069FA2}"/>
                </a:ext>
              </a:extLst>
            </p:cNvPr>
            <p:cNvCxnSpPr>
              <a:cxnSpLocks/>
            </p:cNvCxnSpPr>
            <p:nvPr/>
          </p:nvCxnSpPr>
          <p:spPr>
            <a:xfrm>
              <a:off x="8394822" y="5624740"/>
              <a:ext cx="199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072F3DB-F91B-4DF6-9F5D-B5ECCFCD0F9A}"/>
                </a:ext>
              </a:extLst>
            </p:cNvPr>
            <p:cNvSpPr txBox="1"/>
            <p:nvPr/>
          </p:nvSpPr>
          <p:spPr>
            <a:xfrm>
              <a:off x="8523968" y="5216325"/>
              <a:ext cx="1626935" cy="717089"/>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新的输入输出：</a:t>
              </a:r>
              <a:endParaRPr lang="en-US" altLang="zh-CN" dirty="0">
                <a:latin typeface="Times New Roman" panose="02020603050405020304" pitchFamily="18" charset="0"/>
                <a:ea typeface="宋体" panose="02010600030101010101" pitchFamily="2" charset="-122"/>
              </a:endParaRPr>
            </a:p>
            <a:p>
              <a:r>
                <a:rPr lang="zh-CN" altLang="en-US" sz="2400" b="1" i="1" dirty="0">
                  <a:solidFill>
                    <a:srgbClr val="FF0000"/>
                  </a:solidFill>
                  <a:latin typeface="Times New Roman" panose="02020603050405020304" pitchFamily="18" charset="0"/>
                  <a:ea typeface="宋体" panose="02010600030101010101" pitchFamily="2" charset="-122"/>
                </a:rPr>
                <a:t>初值修正方法</a:t>
              </a:r>
            </a:p>
          </p:txBody>
        </p:sp>
        <p:cxnSp>
          <p:nvCxnSpPr>
            <p:cNvPr id="48" name="直接箭头连接符 47">
              <a:extLst>
                <a:ext uri="{FF2B5EF4-FFF2-40B4-BE49-F238E27FC236}">
                  <a16:creationId xmlns:a16="http://schemas.microsoft.com/office/drawing/2014/main" id="{C428A2F7-E775-4F9F-96F1-D6E5EAC6E364}"/>
                </a:ext>
              </a:extLst>
            </p:cNvPr>
            <p:cNvCxnSpPr>
              <a:cxnSpLocks/>
            </p:cNvCxnSpPr>
            <p:nvPr/>
          </p:nvCxnSpPr>
          <p:spPr>
            <a:xfrm>
              <a:off x="8494689" y="3184210"/>
              <a:ext cx="0" cy="1761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4D27592-EB96-4FDD-8D10-C76FEB08A342}"/>
                </a:ext>
              </a:extLst>
            </p:cNvPr>
            <p:cNvCxnSpPr>
              <a:cxnSpLocks/>
            </p:cNvCxnSpPr>
            <p:nvPr/>
          </p:nvCxnSpPr>
          <p:spPr>
            <a:xfrm>
              <a:off x="8394822" y="3179587"/>
              <a:ext cx="199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41540A4-E208-4529-A290-F081FC87F906}"/>
                </a:ext>
              </a:extLst>
            </p:cNvPr>
            <p:cNvCxnSpPr>
              <a:cxnSpLocks/>
            </p:cNvCxnSpPr>
            <p:nvPr/>
          </p:nvCxnSpPr>
          <p:spPr>
            <a:xfrm>
              <a:off x="8394822" y="4945230"/>
              <a:ext cx="199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7A4D2B08-6144-4F74-AD63-AD212202A867}"/>
                </a:ext>
              </a:extLst>
            </p:cNvPr>
            <p:cNvSpPr txBox="1"/>
            <p:nvPr/>
          </p:nvSpPr>
          <p:spPr>
            <a:xfrm>
              <a:off x="8523968" y="3338015"/>
              <a:ext cx="1626935" cy="1165270"/>
            </a:xfrm>
            <a:prstGeom prst="rect">
              <a:avLst/>
            </a:prstGeom>
            <a:noFill/>
          </p:spPr>
          <p:txBody>
            <a:bodyPr wrap="square" rtlCol="0">
              <a:spAutoFit/>
            </a:bodyPr>
            <a:lstStyle/>
            <a:p>
              <a:r>
                <a:rPr lang="zh-CN" altLang="en-US" sz="2400" b="1" i="1" dirty="0">
                  <a:solidFill>
                    <a:srgbClr val="FF0000"/>
                  </a:solidFill>
                  <a:latin typeface="Times New Roman" panose="02020603050405020304" pitchFamily="18" charset="0"/>
                  <a:ea typeface="宋体" panose="02010600030101010101" pitchFamily="2" charset="-122"/>
                </a:rPr>
                <a:t>反函数法：</a:t>
              </a:r>
              <a:endParaRPr lang="en-US" altLang="zh-CN" sz="2400" b="1" i="1" dirty="0">
                <a:solidFill>
                  <a:srgbClr val="FF0000"/>
                </a:solidFill>
                <a:latin typeface="Times New Roman" panose="02020603050405020304" pitchFamily="18" charset="0"/>
                <a:ea typeface="宋体" panose="02010600030101010101" pitchFamily="2" charset="-122"/>
              </a:endParaRPr>
            </a:p>
            <a:p>
              <a:r>
                <a:rPr lang="zh-CN" altLang="en-US" sz="2400" dirty="0">
                  <a:solidFill>
                    <a:srgbClr val="FF0000"/>
                  </a:solidFill>
                  <a:latin typeface="Times New Roman" panose="02020603050405020304" pitchFamily="18" charset="0"/>
                  <a:ea typeface="宋体" panose="02010600030101010101" pitchFamily="2" charset="-122"/>
                </a:rPr>
                <a:t>给定电压计算功率</a:t>
              </a:r>
            </a:p>
          </p:txBody>
        </p:sp>
      </p:grpSp>
      <p:grpSp>
        <p:nvGrpSpPr>
          <p:cNvPr id="52" name="组合 51">
            <a:extLst>
              <a:ext uri="{FF2B5EF4-FFF2-40B4-BE49-F238E27FC236}">
                <a16:creationId xmlns:a16="http://schemas.microsoft.com/office/drawing/2014/main" id="{CC8F994B-261A-47E4-90AB-9A8BEE0176B7}"/>
              </a:ext>
            </a:extLst>
          </p:cNvPr>
          <p:cNvGrpSpPr/>
          <p:nvPr/>
        </p:nvGrpSpPr>
        <p:grpSpPr>
          <a:xfrm>
            <a:off x="6891521" y="839786"/>
            <a:ext cx="3749058" cy="5668802"/>
            <a:chOff x="12031801" y="839786"/>
            <a:chExt cx="3749058" cy="5668802"/>
          </a:xfrm>
        </p:grpSpPr>
        <p:pic>
          <p:nvPicPr>
            <p:cNvPr id="53" name="图片 52">
              <a:extLst>
                <a:ext uri="{FF2B5EF4-FFF2-40B4-BE49-F238E27FC236}">
                  <a16:creationId xmlns:a16="http://schemas.microsoft.com/office/drawing/2014/main" id="{BF8487D6-C924-4681-9C52-CCAB2BAAADBE}"/>
                </a:ext>
              </a:extLst>
            </p:cNvPr>
            <p:cNvPicPr>
              <a:picLocks noChangeAspect="1"/>
            </p:cNvPicPr>
            <p:nvPr/>
          </p:nvPicPr>
          <p:blipFill>
            <a:blip r:embed="rId2"/>
            <a:stretch>
              <a:fillRect/>
            </a:stretch>
          </p:blipFill>
          <p:spPr>
            <a:xfrm>
              <a:off x="12085740" y="1543728"/>
              <a:ext cx="3641174" cy="4964860"/>
            </a:xfrm>
            <a:prstGeom prst="rect">
              <a:avLst/>
            </a:prstGeom>
          </p:spPr>
        </p:pic>
        <p:sp>
          <p:nvSpPr>
            <p:cNvPr id="54" name="文本框 53">
              <a:extLst>
                <a:ext uri="{FF2B5EF4-FFF2-40B4-BE49-F238E27FC236}">
                  <a16:creationId xmlns:a16="http://schemas.microsoft.com/office/drawing/2014/main" id="{471EABAB-745A-43AF-9CE8-150C4A720451}"/>
                </a:ext>
              </a:extLst>
            </p:cNvPr>
            <p:cNvSpPr txBox="1"/>
            <p:nvPr/>
          </p:nvSpPr>
          <p:spPr>
            <a:xfrm>
              <a:off x="12031801" y="839786"/>
              <a:ext cx="3749058" cy="768498"/>
            </a:xfrm>
            <a:prstGeom prst="rect">
              <a:avLst/>
            </a:prstGeom>
            <a:noFill/>
          </p:spPr>
          <p:txBody>
            <a:bodyPr wrap="none" lIns="180000" tIns="180000" rIns="180000" bIns="180000" rtlCol="0">
              <a:spAutoFit/>
            </a:bodyPr>
            <a:lstStyle/>
            <a:p>
              <a:pPr algn="ctr">
                <a:lnSpc>
                  <a:spcPct val="120000"/>
                </a:lnSpc>
                <a:spcAft>
                  <a:spcPts val="600"/>
                </a:spcAft>
              </a:pPr>
              <a:r>
                <a:rPr kumimoji="1" lang="zh-CN" altLang="en-US" sz="2400" dirty="0">
                  <a:solidFill>
                    <a:srgbClr val="00418A"/>
                  </a:solidFill>
                </a:rPr>
                <a:t>潮流样本生成的算法框架</a:t>
              </a:r>
            </a:p>
          </p:txBody>
        </p:sp>
      </p:grpSp>
      <p:sp>
        <p:nvSpPr>
          <p:cNvPr id="57" name="矩形: 圆角 56">
            <a:extLst>
              <a:ext uri="{FF2B5EF4-FFF2-40B4-BE49-F238E27FC236}">
                <a16:creationId xmlns:a16="http://schemas.microsoft.com/office/drawing/2014/main" id="{75C0174D-5F58-450F-A1FD-58B7BDC9D9A4}"/>
              </a:ext>
            </a:extLst>
          </p:cNvPr>
          <p:cNvSpPr/>
          <p:nvPr/>
        </p:nvSpPr>
        <p:spPr>
          <a:xfrm>
            <a:off x="7607896" y="3447867"/>
            <a:ext cx="1371212" cy="56200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反函数法</a:t>
            </a:r>
          </a:p>
        </p:txBody>
      </p:sp>
      <p:cxnSp>
        <p:nvCxnSpPr>
          <p:cNvPr id="58" name="直线连接符 30">
            <a:extLst>
              <a:ext uri="{FF2B5EF4-FFF2-40B4-BE49-F238E27FC236}">
                <a16:creationId xmlns:a16="http://schemas.microsoft.com/office/drawing/2014/main" id="{0853E04E-F73E-4C4F-83A9-2EA1F183A110}"/>
              </a:ext>
            </a:extLst>
          </p:cNvPr>
          <p:cNvCxnSpPr>
            <a:cxnSpLocks/>
          </p:cNvCxnSpPr>
          <p:nvPr/>
        </p:nvCxnSpPr>
        <p:spPr>
          <a:xfrm>
            <a:off x="6975728" y="1471173"/>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12653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400C508-22B0-4E27-83FF-FA953D85319D}"/>
              </a:ext>
            </a:extLst>
          </p:cNvPr>
          <p:cNvSpPr>
            <a:spLocks noGrp="1"/>
          </p:cNvSpPr>
          <p:nvPr>
            <p:ph type="title"/>
          </p:nvPr>
        </p:nvSpPr>
        <p:spPr/>
        <p:txBody>
          <a:bodyPr/>
          <a:lstStyle/>
          <a:p>
            <a:r>
              <a:rPr lang="zh-CN" altLang="en-US" dirty="0"/>
              <a:t>方法核心：给定电压求解功率</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DF41365-E65A-435B-889C-8F92D71BB876}"/>
                  </a:ext>
                </a:extLst>
              </p:cNvPr>
              <p:cNvSpPr/>
              <p:nvPr/>
            </p:nvSpPr>
            <p:spPr>
              <a:xfrm>
                <a:off x="1270906" y="1908086"/>
                <a:ext cx="5398407" cy="2953629"/>
              </a:xfrm>
              <a:prstGeom prst="rect">
                <a:avLst/>
              </a:prstGeom>
              <a:gradFill>
                <a:gsLst>
                  <a:gs pos="0">
                    <a:srgbClr val="9DC3E6"/>
                  </a:gs>
                  <a:gs pos="32000">
                    <a:srgbClr val="CBE7F6"/>
                  </a:gs>
                  <a:gs pos="80000">
                    <a:srgbClr val="CBE7F6">
                      <a:alpha val="50000"/>
                    </a:srgbClr>
                  </a:gs>
                </a:gsLst>
                <a:lin ang="5400000" scaled="1"/>
              </a:gradFill>
              <a:ln>
                <a:solidFill>
                  <a:srgbClr val="00418A"/>
                </a:solidFill>
              </a:ln>
            </p:spPr>
            <p:txBody>
              <a:bodyPr wrap="square">
                <a:spAutoFit/>
              </a:bodyPr>
              <a:lstStyle/>
              <a:p>
                <a:pPr>
                  <a:lnSpc>
                    <a:spcPct val="150000"/>
                  </a:lnSpc>
                </a:pPr>
                <a:r>
                  <a:rPr lang="zh-CN" altLang="en-US" sz="2000" dirty="0"/>
                  <a:t>核心：解潮流部分，变换视角</a:t>
                </a:r>
                <a:endParaRPr lang="en-US" altLang="zh-CN" sz="2000" dirty="0"/>
              </a:p>
              <a:p>
                <a:pPr lvl="1">
                  <a:lnSpc>
                    <a:spcPct val="150000"/>
                  </a:lnSpc>
                </a:pPr>
                <a14:m>
                  <m:oMath xmlns:m="http://schemas.openxmlformats.org/officeDocument/2006/math">
                    <m:r>
                      <a:rPr lang="en-US" altLang="zh-CN" sz="2000" i="1">
                        <a:latin typeface="Cambria Math" panose="02040503050406030204" pitchFamily="18" charset="0"/>
                      </a:rPr>
                      <m:t>𝑉</m:t>
                    </m:r>
                    <m:r>
                      <a:rPr lang="en-US" altLang="zh-CN" sz="2000">
                        <a:latin typeface="Cambria Math" panose="02040503050406030204" pitchFamily="18" charset="0"/>
                      </a:rPr>
                      <m:t>,</m:t>
                    </m:r>
                    <m:r>
                      <a:rPr lang="en-US" altLang="zh-CN" sz="2000" i="1">
                        <a:latin typeface="Cambria Math" panose="02040503050406030204" pitchFamily="18" charset="0"/>
                      </a:rPr>
                      <m:t>𝜃</m:t>
                    </m:r>
                    <m:r>
                      <a:rPr lang="en-US" altLang="zh-CN" sz="2000">
                        <a:latin typeface="Cambria Math" panose="02040503050406030204" pitchFamily="18" charset="0"/>
                      </a:rPr>
                      <m:t>=</m:t>
                    </m:r>
                    <m:r>
                      <a:rPr lang="en-US" altLang="zh-CN" sz="2000" i="1">
                        <a:latin typeface="Cambria Math" panose="02040503050406030204" pitchFamily="18" charset="0"/>
                      </a:rPr>
                      <m:t>𝑓</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𝑃</m:t>
                        </m:r>
                        <m:r>
                          <a:rPr lang="en-US" altLang="zh-CN" sz="2000">
                            <a:latin typeface="Cambria Math" panose="02040503050406030204" pitchFamily="18" charset="0"/>
                          </a:rPr>
                          <m:t>+</m:t>
                        </m:r>
                        <m:r>
                          <a:rPr lang="en-US" altLang="zh-CN" sz="2000" i="1">
                            <a:latin typeface="Cambria Math" panose="02040503050406030204" pitchFamily="18" charset="0"/>
                          </a:rPr>
                          <m:t>𝑗𝑄</m:t>
                        </m:r>
                      </m:e>
                    </m:d>
                  </m:oMath>
                </a14:m>
                <a:r>
                  <a:rPr lang="zh-CN" altLang="en-US" sz="2000" dirty="0"/>
                  <a:t>无解析形式</a:t>
                </a:r>
                <a:endParaRPr lang="en-US" altLang="zh-CN" sz="2000" dirty="0"/>
              </a:p>
              <a:p>
                <a:pPr lvl="1">
                  <a:lnSpc>
                    <a:spcPct val="150000"/>
                  </a:lnSpc>
                </a:pPr>
                <a14:m>
                  <m:oMath xmlns:m="http://schemas.openxmlformats.org/officeDocument/2006/math">
                    <m:r>
                      <a:rPr lang="en-US" altLang="zh-CN" sz="2000" i="1">
                        <a:latin typeface="Cambria Math" panose="02040503050406030204" pitchFamily="18" charset="0"/>
                      </a:rPr>
                      <m:t>𝑃</m:t>
                    </m:r>
                    <m:r>
                      <a:rPr lang="en-US" altLang="zh-CN" sz="2000">
                        <a:latin typeface="Cambria Math" panose="02040503050406030204" pitchFamily="18" charset="0"/>
                      </a:rPr>
                      <m:t>+</m:t>
                    </m:r>
                    <m:r>
                      <a:rPr lang="en-US" altLang="zh-CN" sz="2000" i="1">
                        <a:latin typeface="Cambria Math" panose="02040503050406030204" pitchFamily="18" charset="0"/>
                      </a:rPr>
                      <m:t>𝑗𝑄</m:t>
                    </m:r>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𝑓</m:t>
                        </m:r>
                      </m:e>
                      <m:sup>
                        <m:r>
                          <a:rPr lang="en-US" altLang="zh-CN" sz="2000" i="1">
                            <a:latin typeface="Cambria Math" panose="02040503050406030204" pitchFamily="18" charset="0"/>
                          </a:rPr>
                          <m:t>−</m:t>
                        </m:r>
                        <m:r>
                          <a:rPr lang="en-US" altLang="zh-CN" sz="2000">
                            <a:latin typeface="Cambria Math" panose="02040503050406030204" pitchFamily="18" charset="0"/>
                          </a:rPr>
                          <m:t>1</m:t>
                        </m:r>
                      </m:sup>
                    </m:sSup>
                    <m:d>
                      <m:dPr>
                        <m:ctrlPr>
                          <a:rPr lang="zh-CN" altLang="zh-CN" sz="2000" i="1">
                            <a:latin typeface="Cambria Math" panose="02040503050406030204" pitchFamily="18" charset="0"/>
                          </a:rPr>
                        </m:ctrlPr>
                      </m:dPr>
                      <m:e>
                        <m:r>
                          <a:rPr lang="en-US" altLang="zh-CN" sz="2000" i="1">
                            <a:latin typeface="Cambria Math" panose="02040503050406030204" pitchFamily="18" charset="0"/>
                          </a:rPr>
                          <m:t>𝑉</m:t>
                        </m:r>
                        <m:r>
                          <a:rPr lang="en-US" altLang="zh-CN" sz="2000">
                            <a:latin typeface="Cambria Math" panose="02040503050406030204" pitchFamily="18" charset="0"/>
                          </a:rPr>
                          <m:t>,</m:t>
                        </m:r>
                        <m:r>
                          <a:rPr lang="en-US" altLang="zh-CN" sz="2000" i="1">
                            <a:latin typeface="Cambria Math" panose="02040503050406030204" pitchFamily="18" charset="0"/>
                          </a:rPr>
                          <m:t>𝜃</m:t>
                        </m:r>
                      </m:e>
                    </m:d>
                    <m:r>
                      <a:rPr lang="zh-CN" altLang="en-US" sz="2000" i="1">
                        <a:latin typeface="Cambria Math" panose="02040503050406030204" pitchFamily="18" charset="0"/>
                      </a:rPr>
                      <m:t>有</m:t>
                    </m:r>
                  </m:oMath>
                </a14:m>
                <a:r>
                  <a:rPr lang="zh-CN" altLang="en-US" sz="2000" dirty="0"/>
                  <a:t>解析形式：</a:t>
                </a:r>
                <a:endParaRPr lang="en-US" altLang="zh-CN" sz="2000" dirty="0"/>
              </a:p>
              <a:p>
                <a:pPr lvl="1">
                  <a:lnSpc>
                    <a:spcPct val="150000"/>
                  </a:lnSpc>
                </a:pPr>
                <a14:m>
                  <m:oMath xmlns:m="http://schemas.openxmlformats.org/officeDocument/2006/math">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𝑖</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m:t>
                                </m:r>
                              </m:sub>
                            </m:sSub>
                            <m:nary>
                              <m:naryPr>
                                <m:chr m:val="∑"/>
                                <m:limLoc m:val="undOvr"/>
                                <m:ctrlPr>
                                  <a:rPr lang="zh-CN" altLang="zh-CN" sz="2000" i="1">
                                    <a:latin typeface="Cambria Math" panose="02040503050406030204" pitchFamily="18" charset="0"/>
                                  </a:rPr>
                                </m:ctrlPr>
                              </m:naryPr>
                              <m:sub>
                                <m:r>
                                  <a:rPr lang="en-US" altLang="zh-CN" sz="2000" i="1">
                                    <a:latin typeface="Cambria Math" panose="02040503050406030204" pitchFamily="18" charset="0"/>
                                  </a:rPr>
                                  <m:t>𝑗</m:t>
                                </m:r>
                                <m:r>
                                  <a:rPr lang="en-US" altLang="zh-CN" sz="2000">
                                    <a:latin typeface="Cambria Math" panose="02040503050406030204" pitchFamily="18" charset="0"/>
                                  </a:rPr>
                                  <m:t>=0</m:t>
                                </m:r>
                              </m:sub>
                              <m:sup>
                                <m:r>
                                  <a:rPr lang="en-US" altLang="zh-CN" sz="2000" i="1">
                                    <a:latin typeface="Cambria Math" panose="02040503050406030204" pitchFamily="18" charset="0"/>
                                  </a:rPr>
                                  <m:t>𝑛</m:t>
                                </m:r>
                              </m:sup>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𝑗</m:t>
                                    </m:r>
                                  </m:sub>
                                </m:sSub>
                                <m:d>
                                  <m:dPr>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𝑖𝑗</m:t>
                                        </m:r>
                                      </m:sub>
                                    </m:sSub>
                                    <m:func>
                                      <m:funcPr>
                                        <m:ctrlPr>
                                          <a:rPr lang="zh-CN"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𝛿</m:t>
                                            </m:r>
                                          </m:e>
                                          <m:sub>
                                            <m:r>
                                              <a:rPr lang="en-US" altLang="zh-CN" sz="2000" i="1">
                                                <a:latin typeface="Cambria Math" panose="02040503050406030204" pitchFamily="18" charset="0"/>
                                              </a:rPr>
                                              <m:t>𝑖𝑗</m:t>
                                            </m:r>
                                          </m:sub>
                                        </m:sSub>
                                      </m:e>
                                    </m:func>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i="1">
                                            <a:latin typeface="Cambria Math" panose="02040503050406030204" pitchFamily="18" charset="0"/>
                                          </a:rPr>
                                          <m:t>𝑖𝑗</m:t>
                                        </m:r>
                                      </m:sub>
                                    </m:sSub>
                                    <m:func>
                                      <m:funcPr>
                                        <m:ctrlPr>
                                          <a:rPr lang="zh-CN"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𝛿</m:t>
                                            </m:r>
                                          </m:e>
                                          <m:sub>
                                            <m:r>
                                              <a:rPr lang="en-US" altLang="zh-CN" sz="2000" i="1">
                                                <a:latin typeface="Cambria Math" panose="02040503050406030204" pitchFamily="18" charset="0"/>
                                              </a:rPr>
                                              <m:t>𝑖𝑗</m:t>
                                            </m:r>
                                          </m:sub>
                                        </m:sSub>
                                      </m:e>
                                    </m:func>
                                  </m:e>
                                </m:d>
                              </m:e>
                            </m:nary>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𝑄</m:t>
                                </m:r>
                              </m:e>
                              <m:sub>
                                <m:r>
                                  <a:rPr lang="en-US" altLang="zh-CN" sz="2000" i="1">
                                    <a:latin typeface="Cambria Math" panose="02040503050406030204" pitchFamily="18" charset="0"/>
                                  </a:rPr>
                                  <m:t>𝑖</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m:t>
                                </m:r>
                              </m:sub>
                            </m:sSub>
                            <m:nary>
                              <m:naryPr>
                                <m:chr m:val="∑"/>
                                <m:limLoc m:val="undOvr"/>
                                <m:ctrlPr>
                                  <a:rPr lang="zh-CN" altLang="zh-CN" sz="2000" i="1">
                                    <a:latin typeface="Cambria Math" panose="02040503050406030204" pitchFamily="18" charset="0"/>
                                  </a:rPr>
                                </m:ctrlPr>
                              </m:naryPr>
                              <m:sub>
                                <m:r>
                                  <a:rPr lang="en-US" altLang="zh-CN" sz="2000" i="1">
                                    <a:latin typeface="Cambria Math" panose="02040503050406030204" pitchFamily="18" charset="0"/>
                                  </a:rPr>
                                  <m:t>𝑗</m:t>
                                </m:r>
                                <m:r>
                                  <a:rPr lang="en-US" altLang="zh-CN" sz="2000">
                                    <a:latin typeface="Cambria Math" panose="02040503050406030204" pitchFamily="18" charset="0"/>
                                  </a:rPr>
                                  <m:t>=0</m:t>
                                </m:r>
                              </m:sub>
                              <m:sup>
                                <m:r>
                                  <a:rPr lang="en-US" altLang="zh-CN" sz="2000" i="1">
                                    <a:latin typeface="Cambria Math" panose="02040503050406030204" pitchFamily="18" charset="0"/>
                                  </a:rPr>
                                  <m:t>𝑛</m:t>
                                </m:r>
                              </m:sup>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𝑗</m:t>
                                    </m:r>
                                  </m:sub>
                                </m:sSub>
                                <m:d>
                                  <m:dPr>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𝑖𝑗</m:t>
                                        </m:r>
                                      </m:sub>
                                    </m:sSub>
                                    <m:func>
                                      <m:funcPr>
                                        <m:ctrlPr>
                                          <a:rPr lang="zh-CN"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𝛿</m:t>
                                            </m:r>
                                          </m:e>
                                          <m:sub>
                                            <m:r>
                                              <a:rPr lang="en-US" altLang="zh-CN" sz="2000" i="1">
                                                <a:latin typeface="Cambria Math" panose="02040503050406030204" pitchFamily="18" charset="0"/>
                                              </a:rPr>
                                              <m:t>𝑖𝑗</m:t>
                                            </m:r>
                                          </m:sub>
                                        </m:sSub>
                                      </m:e>
                                    </m:func>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i="1">
                                            <a:latin typeface="Cambria Math" panose="02040503050406030204" pitchFamily="18" charset="0"/>
                                          </a:rPr>
                                          <m:t>𝑖𝑗</m:t>
                                        </m:r>
                                      </m:sub>
                                    </m:sSub>
                                    <m:func>
                                      <m:funcPr>
                                        <m:ctrlPr>
                                          <a:rPr lang="zh-CN"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𝛿</m:t>
                                            </m:r>
                                          </m:e>
                                          <m:sub>
                                            <m:r>
                                              <a:rPr lang="en-US" altLang="zh-CN" sz="2000" i="1">
                                                <a:latin typeface="Cambria Math" panose="02040503050406030204" pitchFamily="18" charset="0"/>
                                              </a:rPr>
                                              <m:t>𝑖𝑗</m:t>
                                            </m:r>
                                          </m:sub>
                                        </m:sSub>
                                      </m:e>
                                    </m:func>
                                  </m:e>
                                </m:d>
                              </m:e>
                            </m:nary>
                          </m:e>
                        </m:eqArr>
                      </m:e>
                    </m:d>
                  </m:oMath>
                </a14:m>
                <a:r>
                  <a:rPr lang="en-US" altLang="zh-CN" sz="2000" dirty="0"/>
                  <a:t> </a:t>
                </a:r>
              </a:p>
            </p:txBody>
          </p:sp>
        </mc:Choice>
        <mc:Fallback xmlns="">
          <p:sp>
            <p:nvSpPr>
              <p:cNvPr id="4" name="矩形 3">
                <a:extLst>
                  <a:ext uri="{FF2B5EF4-FFF2-40B4-BE49-F238E27FC236}">
                    <a16:creationId xmlns:a16="http://schemas.microsoft.com/office/drawing/2014/main" id="{7DF41365-E65A-435B-889C-8F92D71BB876}"/>
                  </a:ext>
                </a:extLst>
              </p:cNvPr>
              <p:cNvSpPr>
                <a:spLocks noRot="1" noChangeAspect="1" noMove="1" noResize="1" noEditPoints="1" noAdjustHandles="1" noChangeArrowheads="1" noChangeShapeType="1" noTextEdit="1"/>
              </p:cNvSpPr>
              <p:nvPr/>
            </p:nvSpPr>
            <p:spPr>
              <a:xfrm>
                <a:off x="1270906" y="1908086"/>
                <a:ext cx="5398407" cy="2953629"/>
              </a:xfrm>
              <a:prstGeom prst="rect">
                <a:avLst/>
              </a:prstGeom>
              <a:blipFill>
                <a:blip r:embed="rId2"/>
                <a:stretch>
                  <a:fillRect l="-1014"/>
                </a:stretch>
              </a:blipFill>
              <a:ln>
                <a:solidFill>
                  <a:srgbClr val="00418A"/>
                </a:solidFill>
              </a:ln>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88A2746A-6B5B-4770-AA09-7DFDEF832ECC}"/>
              </a:ext>
            </a:extLst>
          </p:cNvPr>
          <p:cNvSpPr/>
          <p:nvPr/>
        </p:nvSpPr>
        <p:spPr>
          <a:xfrm>
            <a:off x="6886121" y="1908086"/>
            <a:ext cx="4462236" cy="1884106"/>
          </a:xfrm>
          <a:prstGeom prst="rect">
            <a:avLst/>
          </a:prstGeom>
          <a:gradFill>
            <a:gsLst>
              <a:gs pos="0">
                <a:srgbClr val="9DC3E6"/>
              </a:gs>
              <a:gs pos="32000">
                <a:srgbClr val="CBE7F6"/>
              </a:gs>
              <a:gs pos="80000">
                <a:srgbClr val="CBE7F6">
                  <a:alpha val="50000"/>
                </a:srgbClr>
              </a:gs>
            </a:gsLst>
            <a:lin ang="5400000" scaled="1"/>
          </a:gradFill>
          <a:ln>
            <a:solidFill>
              <a:srgbClr val="00418A"/>
            </a:solidFill>
          </a:ln>
        </p:spPr>
        <p:txBody>
          <a:bodyPr wrap="square">
            <a:spAutoFit/>
          </a:bodyPr>
          <a:lstStyle/>
          <a:p>
            <a:pPr>
              <a:lnSpc>
                <a:spcPct val="150000"/>
              </a:lnSpc>
            </a:pPr>
            <a:r>
              <a:rPr lang="zh-CN" altLang="en-US" sz="2000" dirty="0"/>
              <a:t>主要优点：</a:t>
            </a:r>
          </a:p>
          <a:p>
            <a:pPr marL="285750" indent="-285750">
              <a:lnSpc>
                <a:spcPct val="150000"/>
              </a:lnSpc>
              <a:buFont typeface="Arial" panose="020B0604020202020204" pitchFamily="34" charset="0"/>
              <a:buChar char="•"/>
            </a:pPr>
            <a:r>
              <a:rPr lang="zh-CN" altLang="en-US" sz="2000" dirty="0"/>
              <a:t>运行速度更快，生成样本效率高；</a:t>
            </a:r>
          </a:p>
          <a:p>
            <a:pPr marL="285750" indent="-285750">
              <a:lnSpc>
                <a:spcPct val="150000"/>
              </a:lnSpc>
              <a:buFont typeface="Arial" panose="020B0604020202020204" pitchFamily="34" charset="0"/>
              <a:buChar char="•"/>
            </a:pPr>
            <a:r>
              <a:rPr lang="zh-CN" altLang="en-US" sz="2000" dirty="0"/>
              <a:t>没有潮流收敛性问题；</a:t>
            </a:r>
          </a:p>
          <a:p>
            <a:pPr marL="285750" indent="-285750">
              <a:lnSpc>
                <a:spcPct val="150000"/>
              </a:lnSpc>
              <a:buFont typeface="Arial" panose="020B0604020202020204" pitchFamily="34" charset="0"/>
              <a:buChar char="•"/>
            </a:pPr>
            <a:r>
              <a:rPr lang="zh-CN" altLang="en-US" sz="2000" dirty="0"/>
              <a:t>没有潮流多解性问题。</a:t>
            </a:r>
          </a:p>
        </p:txBody>
      </p:sp>
    </p:spTree>
    <p:extLst>
      <p:ext uri="{BB962C8B-B14F-4D97-AF65-F5344CB8AC3E}">
        <p14:creationId xmlns:p14="http://schemas.microsoft.com/office/powerpoint/2010/main" val="2046678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6AD7901-B983-40DA-A644-CBAB4D5B8DB9}"/>
              </a:ext>
            </a:extLst>
          </p:cNvPr>
          <p:cNvSpPr>
            <a:spLocks noGrp="1"/>
          </p:cNvSpPr>
          <p:nvPr>
            <p:ph type="title"/>
          </p:nvPr>
        </p:nvSpPr>
        <p:spPr/>
        <p:txBody>
          <a:bodyPr/>
          <a:lstStyle/>
          <a:p>
            <a:r>
              <a:rPr lang="zh-CN" altLang="en-US" dirty="0"/>
              <a:t>控制样本的分布和合理性</a:t>
            </a:r>
          </a:p>
        </p:txBody>
      </p:sp>
      <p:grpSp>
        <p:nvGrpSpPr>
          <p:cNvPr id="4" name="组合 3">
            <a:extLst>
              <a:ext uri="{FF2B5EF4-FFF2-40B4-BE49-F238E27FC236}">
                <a16:creationId xmlns:a16="http://schemas.microsoft.com/office/drawing/2014/main" id="{04C6DF07-643E-4A91-AD4C-F2BAB7AEE3DC}"/>
              </a:ext>
            </a:extLst>
          </p:cNvPr>
          <p:cNvGrpSpPr/>
          <p:nvPr/>
        </p:nvGrpSpPr>
        <p:grpSpPr>
          <a:xfrm>
            <a:off x="204971" y="839786"/>
            <a:ext cx="3749058" cy="5668802"/>
            <a:chOff x="12031801" y="839786"/>
            <a:chExt cx="3749058" cy="5668802"/>
          </a:xfrm>
        </p:grpSpPr>
        <p:pic>
          <p:nvPicPr>
            <p:cNvPr id="5" name="图片 4">
              <a:extLst>
                <a:ext uri="{FF2B5EF4-FFF2-40B4-BE49-F238E27FC236}">
                  <a16:creationId xmlns:a16="http://schemas.microsoft.com/office/drawing/2014/main" id="{FCAE9007-DCB3-4463-9CC5-B49B7EB004FE}"/>
                </a:ext>
              </a:extLst>
            </p:cNvPr>
            <p:cNvPicPr>
              <a:picLocks noChangeAspect="1"/>
            </p:cNvPicPr>
            <p:nvPr/>
          </p:nvPicPr>
          <p:blipFill>
            <a:blip r:embed="rId2"/>
            <a:stretch>
              <a:fillRect/>
            </a:stretch>
          </p:blipFill>
          <p:spPr>
            <a:xfrm>
              <a:off x="12085740" y="1543728"/>
              <a:ext cx="3641174" cy="4964860"/>
            </a:xfrm>
            <a:prstGeom prst="rect">
              <a:avLst/>
            </a:prstGeom>
          </p:spPr>
        </p:pic>
        <p:sp>
          <p:nvSpPr>
            <p:cNvPr id="6" name="文本框 5">
              <a:extLst>
                <a:ext uri="{FF2B5EF4-FFF2-40B4-BE49-F238E27FC236}">
                  <a16:creationId xmlns:a16="http://schemas.microsoft.com/office/drawing/2014/main" id="{F2B2C395-A7D6-4EDA-B25B-7FF5372A69D7}"/>
                </a:ext>
              </a:extLst>
            </p:cNvPr>
            <p:cNvSpPr txBox="1"/>
            <p:nvPr/>
          </p:nvSpPr>
          <p:spPr>
            <a:xfrm>
              <a:off x="12031801" y="839786"/>
              <a:ext cx="3749058" cy="768498"/>
            </a:xfrm>
            <a:prstGeom prst="rect">
              <a:avLst/>
            </a:prstGeom>
            <a:noFill/>
          </p:spPr>
          <p:txBody>
            <a:bodyPr wrap="none" lIns="180000" tIns="180000" rIns="180000" bIns="180000" rtlCol="0">
              <a:spAutoFit/>
            </a:bodyPr>
            <a:lstStyle/>
            <a:p>
              <a:pPr algn="ctr">
                <a:lnSpc>
                  <a:spcPct val="120000"/>
                </a:lnSpc>
                <a:spcAft>
                  <a:spcPts val="600"/>
                </a:spcAft>
              </a:pPr>
              <a:r>
                <a:rPr kumimoji="1" lang="zh-CN" altLang="en-US" sz="2400" dirty="0">
                  <a:solidFill>
                    <a:srgbClr val="00418A"/>
                  </a:solidFill>
                </a:rPr>
                <a:t>潮流样本生成的算法框架</a:t>
              </a:r>
            </a:p>
          </p:txBody>
        </p:sp>
      </p:grpSp>
      <p:graphicFrame>
        <p:nvGraphicFramePr>
          <p:cNvPr id="7" name="表格 6">
            <a:extLst>
              <a:ext uri="{FF2B5EF4-FFF2-40B4-BE49-F238E27FC236}">
                <a16:creationId xmlns:a16="http://schemas.microsoft.com/office/drawing/2014/main" id="{0F60FFEF-E47F-4AC0-A302-4E792F93739D}"/>
              </a:ext>
            </a:extLst>
          </p:cNvPr>
          <p:cNvGraphicFramePr>
            <a:graphicFrameLocks noGrp="1"/>
          </p:cNvGraphicFramePr>
          <p:nvPr>
            <p:extLst>
              <p:ext uri="{D42A27DB-BD31-4B8C-83A1-F6EECF244321}">
                <p14:modId xmlns:p14="http://schemas.microsoft.com/office/powerpoint/2010/main" val="3814586579"/>
              </p:ext>
            </p:extLst>
          </p:nvPr>
        </p:nvGraphicFramePr>
        <p:xfrm>
          <a:off x="4961607" y="1512161"/>
          <a:ext cx="7116990" cy="972999"/>
        </p:xfrm>
        <a:graphic>
          <a:graphicData uri="http://schemas.openxmlformats.org/drawingml/2006/table">
            <a:tbl>
              <a:tblPr firstRow="1" firstCol="1" bandRow="1"/>
              <a:tblGrid>
                <a:gridCol w="2372330">
                  <a:extLst>
                    <a:ext uri="{9D8B030D-6E8A-4147-A177-3AD203B41FA5}">
                      <a16:colId xmlns:a16="http://schemas.microsoft.com/office/drawing/2014/main" val="1241580194"/>
                    </a:ext>
                  </a:extLst>
                </a:gridCol>
                <a:gridCol w="2372330">
                  <a:extLst>
                    <a:ext uri="{9D8B030D-6E8A-4147-A177-3AD203B41FA5}">
                      <a16:colId xmlns:a16="http://schemas.microsoft.com/office/drawing/2014/main" val="2251966314"/>
                    </a:ext>
                  </a:extLst>
                </a:gridCol>
                <a:gridCol w="2372330">
                  <a:extLst>
                    <a:ext uri="{9D8B030D-6E8A-4147-A177-3AD203B41FA5}">
                      <a16:colId xmlns:a16="http://schemas.microsoft.com/office/drawing/2014/main" val="2950226814"/>
                    </a:ext>
                  </a:extLst>
                </a:gridCol>
              </a:tblGrid>
              <a:tr h="303718">
                <a:tc>
                  <a:txBody>
                    <a:bodyPr/>
                    <a:lstStyle/>
                    <a:p>
                      <a:pPr indent="0" algn="ctr">
                        <a:lnSpc>
                          <a:spcPct val="100000"/>
                        </a:lnSpc>
                        <a:spcAft>
                          <a:spcPts val="0"/>
                        </a:spcAft>
                      </a:pPr>
                      <a:r>
                        <a:rPr lang="zh-CN" altLang="en-US" sz="2000" b="1" kern="100" dirty="0">
                          <a:effectLst/>
                          <a:latin typeface="Times New Roman" panose="02020603050405020304" pitchFamily="18" charset="0"/>
                          <a:ea typeface="宋体" panose="02010600030101010101" pitchFamily="2" charset="-122"/>
                          <a:cs typeface="Arial" panose="020B0604020202020204" pitchFamily="34" charset="0"/>
                        </a:rPr>
                        <a:t>幅值生成方法</a:t>
                      </a:r>
                      <a:endParaRPr lang="zh-CN" sz="2000" b="1"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局部线性化</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启发式方法</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054618"/>
                  </a:ext>
                </a:extLst>
              </a:tr>
              <a:tr h="209404">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少量计划潮流</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灵敏度法</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0" algn="ctr">
                        <a:lnSpc>
                          <a:spcPct val="100000"/>
                        </a:lnSpc>
                        <a:spcAft>
                          <a:spcPts val="0"/>
                        </a:spcAft>
                      </a:pPr>
                      <a:r>
                        <a:rPr lang="zh-CN" sz="2000" kern="100">
                          <a:effectLst/>
                          <a:latin typeface="Times New Roman" panose="02020603050405020304" pitchFamily="18" charset="0"/>
                          <a:ea typeface="宋体" panose="02010600030101010101" pitchFamily="2" charset="-122"/>
                          <a:cs typeface="Arial" panose="020B0604020202020204" pitchFamily="34" charset="0"/>
                        </a:rPr>
                        <a:t>深度生成方法</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26875962"/>
                  </a:ext>
                </a:extLst>
              </a:tr>
              <a:tr h="363399">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大规模潮流样本</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基态潮流扩增法</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深度生成方法</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3343464"/>
                  </a:ext>
                </a:extLst>
              </a:tr>
            </a:tbl>
          </a:graphicData>
        </a:graphic>
      </p:graphicFrame>
      <p:graphicFrame>
        <p:nvGraphicFramePr>
          <p:cNvPr id="8" name="表格 7">
            <a:extLst>
              <a:ext uri="{FF2B5EF4-FFF2-40B4-BE49-F238E27FC236}">
                <a16:creationId xmlns:a16="http://schemas.microsoft.com/office/drawing/2014/main" id="{86AAFCC1-F3A5-472B-98D0-465AE85942C7}"/>
              </a:ext>
            </a:extLst>
          </p:cNvPr>
          <p:cNvGraphicFramePr>
            <a:graphicFrameLocks noGrp="1"/>
          </p:cNvGraphicFramePr>
          <p:nvPr>
            <p:extLst>
              <p:ext uri="{D42A27DB-BD31-4B8C-83A1-F6EECF244321}">
                <p14:modId xmlns:p14="http://schemas.microsoft.com/office/powerpoint/2010/main" val="2041899370"/>
              </p:ext>
            </p:extLst>
          </p:nvPr>
        </p:nvGraphicFramePr>
        <p:xfrm>
          <a:off x="4973125" y="2561712"/>
          <a:ext cx="7116990" cy="1219200"/>
        </p:xfrm>
        <a:graphic>
          <a:graphicData uri="http://schemas.openxmlformats.org/drawingml/2006/table">
            <a:tbl>
              <a:tblPr firstRow="1" firstCol="1" bandRow="1"/>
              <a:tblGrid>
                <a:gridCol w="2372330">
                  <a:extLst>
                    <a:ext uri="{9D8B030D-6E8A-4147-A177-3AD203B41FA5}">
                      <a16:colId xmlns:a16="http://schemas.microsoft.com/office/drawing/2014/main" val="2102496504"/>
                    </a:ext>
                  </a:extLst>
                </a:gridCol>
                <a:gridCol w="2372330">
                  <a:extLst>
                    <a:ext uri="{9D8B030D-6E8A-4147-A177-3AD203B41FA5}">
                      <a16:colId xmlns:a16="http://schemas.microsoft.com/office/drawing/2014/main" val="1915451787"/>
                    </a:ext>
                  </a:extLst>
                </a:gridCol>
                <a:gridCol w="2372330">
                  <a:extLst>
                    <a:ext uri="{9D8B030D-6E8A-4147-A177-3AD203B41FA5}">
                      <a16:colId xmlns:a16="http://schemas.microsoft.com/office/drawing/2014/main" val="221120878"/>
                    </a:ext>
                  </a:extLst>
                </a:gridCol>
              </a:tblGrid>
              <a:tr h="0">
                <a:tc>
                  <a:txBody>
                    <a:bodyPr/>
                    <a:lstStyle/>
                    <a:p>
                      <a:pPr indent="0" algn="ctr">
                        <a:lnSpc>
                          <a:spcPct val="100000"/>
                        </a:lnSpc>
                        <a:spcAft>
                          <a:spcPts val="0"/>
                        </a:spcAft>
                      </a:pPr>
                      <a:r>
                        <a:rPr lang="zh-CN" altLang="en-US" sz="2000" b="1" kern="100" dirty="0">
                          <a:effectLst/>
                          <a:latin typeface="Times New Roman" panose="02020603050405020304" pitchFamily="18" charset="0"/>
                          <a:ea typeface="宋体" panose="02010600030101010101" pitchFamily="2" charset="-122"/>
                          <a:cs typeface="Arial" panose="020B0604020202020204" pitchFamily="34" charset="0"/>
                        </a:rPr>
                        <a:t>相角生成方法</a:t>
                      </a:r>
                      <a:endParaRPr lang="zh-CN" sz="2000" b="1"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局部线性化</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a:effectLst/>
                          <a:latin typeface="Times New Roman" panose="02020603050405020304" pitchFamily="18" charset="0"/>
                          <a:ea typeface="宋体" panose="02010600030101010101" pitchFamily="2" charset="-122"/>
                          <a:cs typeface="Arial" panose="020B0604020202020204" pitchFamily="34" charset="0"/>
                        </a:rPr>
                        <a:t>启发式方法</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386589"/>
                  </a:ext>
                </a:extLst>
              </a:tr>
              <a:tr h="0">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少量计划潮流</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考虑幅值的直流潮流法</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输电通道设计法</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57929934"/>
                  </a:ext>
                </a:extLst>
              </a:tr>
              <a:tr h="0">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大规模潮流样本</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基态潮流扩增法</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输电通道约束法</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1524098"/>
                  </a:ext>
                </a:extLst>
              </a:tr>
            </a:tbl>
          </a:graphicData>
        </a:graphic>
      </p:graphicFrame>
      <p:sp>
        <p:nvSpPr>
          <p:cNvPr id="9" name="箭头: 上下 8">
            <a:extLst>
              <a:ext uri="{FF2B5EF4-FFF2-40B4-BE49-F238E27FC236}">
                <a16:creationId xmlns:a16="http://schemas.microsoft.com/office/drawing/2014/main" id="{0B473D33-F0A0-408E-86AE-644B4BD42BAF}"/>
              </a:ext>
            </a:extLst>
          </p:cNvPr>
          <p:cNvSpPr/>
          <p:nvPr/>
        </p:nvSpPr>
        <p:spPr>
          <a:xfrm rot="5400000">
            <a:off x="3449138" y="502739"/>
            <a:ext cx="248106" cy="2621737"/>
          </a:xfrm>
          <a:prstGeom prst="up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上下 9">
            <a:extLst>
              <a:ext uri="{FF2B5EF4-FFF2-40B4-BE49-F238E27FC236}">
                <a16:creationId xmlns:a16="http://schemas.microsoft.com/office/drawing/2014/main" id="{A6E685F6-267D-469F-8ED1-1DEF597BC0CA}"/>
              </a:ext>
            </a:extLst>
          </p:cNvPr>
          <p:cNvSpPr/>
          <p:nvPr/>
        </p:nvSpPr>
        <p:spPr>
          <a:xfrm rot="8176961">
            <a:off x="4009371" y="2784698"/>
            <a:ext cx="252899" cy="2125288"/>
          </a:xfrm>
          <a:prstGeom prst="up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77B05BB-A4EF-4905-9C8C-31E057130007}"/>
              </a:ext>
            </a:extLst>
          </p:cNvPr>
          <p:cNvSpPr/>
          <p:nvPr/>
        </p:nvSpPr>
        <p:spPr>
          <a:xfrm>
            <a:off x="4884060" y="4137084"/>
            <a:ext cx="3966150" cy="461665"/>
          </a:xfrm>
          <a:prstGeom prst="rect">
            <a:avLst/>
          </a:prstGeom>
        </p:spPr>
        <p:txBody>
          <a:bodyPr wrap="none">
            <a:spAutoFit/>
          </a:bodyPr>
          <a:lstStyle/>
          <a:p>
            <a:pPr indent="0">
              <a:lnSpc>
                <a:spcPct val="100000"/>
              </a:lnSpc>
              <a:spcAft>
                <a:spcPts val="0"/>
              </a:spcAft>
            </a:pPr>
            <a:r>
              <a:rPr kumimoji="1" lang="zh-CN" altLang="en-US" sz="2400" dirty="0">
                <a:solidFill>
                  <a:srgbClr val="00418A"/>
                </a:solidFill>
              </a:rPr>
              <a:t>初值修正方法</a:t>
            </a:r>
            <a:r>
              <a:rPr lang="zh-CN" altLang="en-US" sz="2000" b="1" kern="100" dirty="0">
                <a:latin typeface="Times New Roman" panose="02020603050405020304" pitchFamily="18" charset="0"/>
                <a:ea typeface="宋体" panose="02010600030101010101" pitchFamily="2" charset="-122"/>
                <a:cs typeface="Arial" panose="020B0604020202020204" pitchFamily="34" charset="0"/>
              </a:rPr>
              <a:t>  保证样本合理性</a:t>
            </a:r>
            <a:endParaRPr lang="zh-CN" altLang="zh-CN" sz="2000" b="1" kern="100" dirty="0">
              <a:latin typeface="Times New Roman" panose="02020603050405020304" pitchFamily="18" charset="0"/>
              <a:ea typeface="宋体" panose="02010600030101010101" pitchFamily="2" charset="-122"/>
              <a:cs typeface="Arial" panose="020B0604020202020204" pitchFamily="34" charset="0"/>
            </a:endParaRPr>
          </a:p>
        </p:txBody>
      </p:sp>
      <p:sp>
        <p:nvSpPr>
          <p:cNvPr id="12" name="矩形 11">
            <a:extLst>
              <a:ext uri="{FF2B5EF4-FFF2-40B4-BE49-F238E27FC236}">
                <a16:creationId xmlns:a16="http://schemas.microsoft.com/office/drawing/2014/main" id="{58E0CE65-C2BB-46E5-A675-A2E325F1AE8C}"/>
              </a:ext>
            </a:extLst>
          </p:cNvPr>
          <p:cNvSpPr/>
          <p:nvPr/>
        </p:nvSpPr>
        <p:spPr>
          <a:xfrm>
            <a:off x="4961606" y="1038786"/>
            <a:ext cx="5924107" cy="461665"/>
          </a:xfrm>
          <a:prstGeom prst="rect">
            <a:avLst/>
          </a:prstGeom>
        </p:spPr>
        <p:txBody>
          <a:bodyPr wrap="square">
            <a:spAutoFit/>
          </a:bodyPr>
          <a:lstStyle/>
          <a:p>
            <a:pPr indent="0">
              <a:lnSpc>
                <a:spcPct val="100000"/>
              </a:lnSpc>
              <a:spcAft>
                <a:spcPts val="0"/>
              </a:spcAft>
            </a:pPr>
            <a:r>
              <a:rPr kumimoji="1" lang="zh-CN" altLang="en-US" sz="2400" dirty="0">
                <a:solidFill>
                  <a:srgbClr val="00418A"/>
                </a:solidFill>
              </a:rPr>
              <a:t>初值生成方法</a:t>
            </a:r>
            <a:r>
              <a:rPr lang="zh-CN" altLang="en-US" sz="2000" b="1" kern="100" dirty="0">
                <a:latin typeface="Times New Roman" panose="02020603050405020304" pitchFamily="18" charset="0"/>
                <a:ea typeface="宋体" panose="02010600030101010101" pitchFamily="2" charset="-122"/>
                <a:cs typeface="Arial" panose="020B0604020202020204" pitchFamily="34" charset="0"/>
              </a:rPr>
              <a:t>  控制样本分布</a:t>
            </a:r>
            <a:endParaRPr lang="zh-CN" altLang="zh-CN" sz="2000" b="1" kern="100" dirty="0">
              <a:latin typeface="Times New Roman" panose="02020603050405020304" pitchFamily="18" charset="0"/>
              <a:ea typeface="宋体" panose="02010600030101010101" pitchFamily="2" charset="-122"/>
              <a:cs typeface="Arial" panose="020B0604020202020204" pitchFamily="34" charset="0"/>
            </a:endParaRPr>
          </a:p>
        </p:txBody>
      </p:sp>
      <p:graphicFrame>
        <p:nvGraphicFramePr>
          <p:cNvPr id="13" name="表格 12">
            <a:extLst>
              <a:ext uri="{FF2B5EF4-FFF2-40B4-BE49-F238E27FC236}">
                <a16:creationId xmlns:a16="http://schemas.microsoft.com/office/drawing/2014/main" id="{BD8F9137-BBE2-4C9C-AC4B-A421B23F61AE}"/>
              </a:ext>
            </a:extLst>
          </p:cNvPr>
          <p:cNvGraphicFramePr>
            <a:graphicFrameLocks noGrp="1"/>
          </p:cNvGraphicFramePr>
          <p:nvPr>
            <p:extLst>
              <p:ext uri="{D42A27DB-BD31-4B8C-83A1-F6EECF244321}">
                <p14:modId xmlns:p14="http://schemas.microsoft.com/office/powerpoint/2010/main" val="3080928689"/>
              </p:ext>
            </p:extLst>
          </p:nvPr>
        </p:nvGraphicFramePr>
        <p:xfrm>
          <a:off x="4973124" y="4606896"/>
          <a:ext cx="5223162" cy="914400"/>
        </p:xfrm>
        <a:graphic>
          <a:graphicData uri="http://schemas.openxmlformats.org/drawingml/2006/table">
            <a:tbl>
              <a:tblPr firstRow="1" firstCol="1" bandRow="1"/>
              <a:tblGrid>
                <a:gridCol w="2611581">
                  <a:extLst>
                    <a:ext uri="{9D8B030D-6E8A-4147-A177-3AD203B41FA5}">
                      <a16:colId xmlns:a16="http://schemas.microsoft.com/office/drawing/2014/main" val="2102496504"/>
                    </a:ext>
                  </a:extLst>
                </a:gridCol>
                <a:gridCol w="2611581">
                  <a:extLst>
                    <a:ext uri="{9D8B030D-6E8A-4147-A177-3AD203B41FA5}">
                      <a16:colId xmlns:a16="http://schemas.microsoft.com/office/drawing/2014/main" val="1915451787"/>
                    </a:ext>
                  </a:extLst>
                </a:gridCol>
              </a:tblGrid>
              <a:tr h="0">
                <a:tc>
                  <a:txBody>
                    <a:bodyPr/>
                    <a:lstStyle/>
                    <a:p>
                      <a:pPr indent="0" algn="ctr">
                        <a:lnSpc>
                          <a:spcPct val="100000"/>
                        </a:lnSpc>
                        <a:spcAft>
                          <a:spcPts val="0"/>
                        </a:spcAft>
                      </a:pPr>
                      <a:endParaRPr lang="zh-CN" sz="2000" b="1"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altLang="en-US" sz="2000" kern="100" dirty="0">
                          <a:effectLst/>
                          <a:latin typeface="Times New Roman" panose="02020603050405020304" pitchFamily="18" charset="0"/>
                          <a:ea typeface="宋体" panose="02010600030101010101" pitchFamily="2" charset="-122"/>
                          <a:cs typeface="Arial" panose="020B0604020202020204" pitchFamily="34" charset="0"/>
                        </a:rPr>
                        <a:t>方法</a:t>
                      </a:r>
                      <a:endParaRPr lang="zh-CN" sz="20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386589"/>
                  </a:ext>
                </a:extLst>
              </a:tr>
              <a:tr h="0">
                <a:tc>
                  <a:txBody>
                    <a:bodyPr/>
                    <a:lstStyle/>
                    <a:p>
                      <a:pPr indent="0" algn="ctr">
                        <a:lnSpc>
                          <a:spcPct val="100000"/>
                        </a:lnSpc>
                        <a:spcAft>
                          <a:spcPts val="0"/>
                        </a:spcAft>
                      </a:pPr>
                      <a:r>
                        <a:rPr lang="zh-CN" altLang="en-US" sz="2000" kern="100" dirty="0">
                          <a:effectLst/>
                          <a:latin typeface="Times New Roman" panose="02020603050405020304" pitchFamily="18" charset="0"/>
                          <a:ea typeface="宋体" panose="02010600030101010101" pitchFamily="2" charset="-122"/>
                          <a:cs typeface="Arial" panose="020B0604020202020204" pitchFamily="34" charset="0"/>
                        </a:rPr>
                        <a:t>联络节点功率修正</a:t>
                      </a:r>
                      <a:endParaRPr lang="zh-CN" sz="20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0" algn="ctr">
                        <a:lnSpc>
                          <a:spcPct val="100000"/>
                        </a:lnSpc>
                        <a:spcAft>
                          <a:spcPts val="0"/>
                        </a:spcAft>
                      </a:pPr>
                      <a:r>
                        <a:rPr lang="zh-CN" altLang="en-US" sz="2000" kern="100" dirty="0">
                          <a:effectLst/>
                          <a:latin typeface="Times New Roman" panose="02020603050405020304" pitchFamily="18" charset="0"/>
                          <a:ea typeface="宋体" panose="02010600030101010101" pitchFamily="2" charset="-122"/>
                          <a:cs typeface="Arial" panose="020B0604020202020204" pitchFamily="34" charset="0"/>
                        </a:rPr>
                        <a:t>补偿注入电流</a:t>
                      </a:r>
                      <a:endParaRPr lang="zh-CN" sz="20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57929934"/>
                  </a:ext>
                </a:extLst>
              </a:tr>
              <a:tr h="0">
                <a:tc>
                  <a:txBody>
                    <a:bodyPr/>
                    <a:lstStyle/>
                    <a:p>
                      <a:pPr indent="0" algn="ctr">
                        <a:lnSpc>
                          <a:spcPct val="100000"/>
                        </a:lnSpc>
                        <a:spcAft>
                          <a:spcPts val="0"/>
                        </a:spcAft>
                      </a:pPr>
                      <a:r>
                        <a:rPr lang="zh-CN" altLang="en-US" sz="2000" kern="100" dirty="0">
                          <a:effectLst/>
                          <a:latin typeface="Times New Roman" panose="02020603050405020304" pitchFamily="18" charset="0"/>
                          <a:ea typeface="宋体" panose="02010600030101010101" pitchFamily="2" charset="-122"/>
                          <a:cs typeface="Arial" panose="020B0604020202020204" pitchFamily="34" charset="0"/>
                        </a:rPr>
                        <a:t>发电机无功越限修正</a:t>
                      </a:r>
                      <a:endParaRPr lang="zh-CN" sz="2000"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基态潮流扩增法</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1524098"/>
                  </a:ext>
                </a:extLst>
              </a:tr>
            </a:tbl>
          </a:graphicData>
        </a:graphic>
      </p:graphicFrame>
      <p:cxnSp>
        <p:nvCxnSpPr>
          <p:cNvPr id="14" name="直线连接符 30">
            <a:extLst>
              <a:ext uri="{FF2B5EF4-FFF2-40B4-BE49-F238E27FC236}">
                <a16:creationId xmlns:a16="http://schemas.microsoft.com/office/drawing/2014/main" id="{2B153CD9-33EB-419D-B160-6F15ABD0ABE1}"/>
              </a:ext>
            </a:extLst>
          </p:cNvPr>
          <p:cNvCxnSpPr>
            <a:cxnSpLocks/>
          </p:cNvCxnSpPr>
          <p:nvPr/>
        </p:nvCxnSpPr>
        <p:spPr>
          <a:xfrm>
            <a:off x="295498" y="1461648"/>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333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12A88-C665-4355-AC68-95660E54AA87}"/>
              </a:ext>
            </a:extLst>
          </p:cNvPr>
          <p:cNvSpPr>
            <a:spLocks noGrp="1"/>
          </p:cNvSpPr>
          <p:nvPr>
            <p:ph type="title"/>
          </p:nvPr>
        </p:nvSpPr>
        <p:spPr/>
        <p:txBody>
          <a:bodyPr>
            <a:normAutofit/>
          </a:bodyPr>
          <a:lstStyle/>
          <a:p>
            <a:r>
              <a:rPr lang="zh-CN" altLang="en-US" dirty="0"/>
              <a:t>反函数法</a:t>
            </a:r>
            <a:r>
              <a:rPr lang="en-US" altLang="zh-CN" dirty="0"/>
              <a:t>——</a:t>
            </a:r>
            <a:r>
              <a:rPr lang="zh-CN" altLang="en-US" dirty="0"/>
              <a:t>初值生成方法之电压幅值生成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0FDAB7-D0DA-4115-BE69-2B8FC4655FF2}"/>
                  </a:ext>
                </a:extLst>
              </p:cNvPr>
              <p:cNvSpPr>
                <a:spLocks noGrp="1"/>
              </p:cNvSpPr>
              <p:nvPr>
                <p:ph idx="4294967295"/>
              </p:nvPr>
            </p:nvSpPr>
            <p:spPr>
              <a:xfrm>
                <a:off x="1149631" y="1400175"/>
                <a:ext cx="9892738" cy="4830536"/>
              </a:xfrm>
            </p:spPr>
            <p:txBody>
              <a:bodyPr>
                <a:normAutofit/>
              </a:bodyPr>
              <a:lstStyle/>
              <a:p>
                <a:pPr marL="0" indent="0" algn="ctr">
                  <a:lnSpc>
                    <a:spcPct val="120000"/>
                  </a:lnSpc>
                  <a:spcAft>
                    <a:spcPts val="600"/>
                  </a:spcAft>
                  <a:buNone/>
                </a:pPr>
                <a:r>
                  <a:rPr kumimoji="1" lang="zh-CN" altLang="en-US" sz="2400" dirty="0">
                    <a:solidFill>
                      <a:srgbClr val="00418A"/>
                    </a:solidFill>
                  </a:rPr>
                  <a:t>取值空间</a:t>
                </a:r>
                <a:endParaRPr kumimoji="1" lang="en-US" altLang="zh-CN" sz="2400" dirty="0">
                  <a:solidFill>
                    <a:srgbClr val="00418A"/>
                  </a:solidFill>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𝑉</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Φ</m:t>
                          </m:r>
                        </m:e>
                        <m:sub>
                          <m:r>
                            <m:rPr>
                              <m:sty m:val="p"/>
                            </m:rPr>
                            <a:rPr lang="en-US" altLang="zh-CN" sz="2000">
                              <a:latin typeface="Cambria Math" panose="02040503050406030204" pitchFamily="18" charset="0"/>
                            </a:rPr>
                            <m:t>V</m:t>
                          </m:r>
                        </m:sub>
                      </m:sSub>
                      <m:r>
                        <a:rPr lang="en-US" altLang="zh-CN" sz="2000" i="1">
                          <a:latin typeface="Cambria Math" panose="02040503050406030204" pitchFamily="18" charset="0"/>
                        </a:rPr>
                        <m:t>=</m:t>
                      </m:r>
                      <m:d>
                        <m:dPr>
                          <m:begChr m:val="{"/>
                          <m:endChr m:val="}"/>
                          <m:ctrlPr>
                            <a:rPr lang="zh-CN" altLang="zh-CN" sz="2000" i="1">
                              <a:latin typeface="Cambria Math" panose="02040503050406030204" pitchFamily="18" charset="0"/>
                            </a:rPr>
                          </m:ctrlPr>
                        </m:dPr>
                        <m:e>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e>
                        <m:e>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I</m:t>
                              </m:r>
                            </m:e>
                            <m:sub>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m:t>
                                  </m:r>
                                </m:sub>
                              </m:sSub>
                            </m:sub>
                          </m:sSub>
                          <m:r>
                            <a:rPr lang="en-US" altLang="zh-CN" sz="2000" i="1">
                              <a:latin typeface="Cambria Math" panose="02040503050406030204" pitchFamily="18" charset="0"/>
                            </a:rPr>
                            <m:t>, </m:t>
                          </m:r>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𝑛</m:t>
                          </m:r>
                        </m:e>
                      </m:d>
                      <m:r>
                        <a:rPr lang="en-US" altLang="zh-CN" sz="2000">
                          <a:latin typeface="Cambria Math" panose="02040503050406030204" pitchFamily="18" charset="0"/>
                        </a:rPr>
                        <m:t> </m:t>
                      </m:r>
                    </m:oMath>
                  </m:oMathPara>
                </a14:m>
                <a:endParaRPr lang="zh-CN" altLang="zh-CN" sz="20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I</m:t>
                          </m:r>
                        </m:e>
                        <m:sub>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m:t>
                              </m:r>
                            </m:sub>
                          </m:sSub>
                        </m:sub>
                      </m:sSub>
                      <m:r>
                        <a:rPr lang="en-US" altLang="zh-CN" sz="2000">
                          <a:latin typeface="Cambria Math" panose="02040503050406030204" pitchFamily="18" charset="0"/>
                        </a:rPr>
                        <m:t>=</m:t>
                      </m:r>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𝑖𝑚𝑖𝑛</m:t>
                              </m:r>
                            </m:sub>
                          </m:sSub>
                          <m:r>
                            <a:rPr lang="en-US" altLang="zh-CN" sz="2000">
                              <a:latin typeface="Cambria Math" panose="02040503050406030204" pitchFamily="18" charset="0"/>
                            </a:rPr>
                            <m:t>, </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𝑖𝑚𝑎𝑥</m:t>
                              </m:r>
                            </m:sub>
                          </m:sSub>
                        </m:e>
                      </m:d>
                    </m:oMath>
                  </m:oMathPara>
                </a14:m>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gn="ctr">
                  <a:lnSpc>
                    <a:spcPct val="120000"/>
                  </a:lnSpc>
                  <a:spcAft>
                    <a:spcPts val="600"/>
                  </a:spcAft>
                  <a:buNone/>
                </a:pPr>
                <a:r>
                  <a:rPr kumimoji="1" lang="zh-CN" altLang="en-US" sz="2400" dirty="0">
                    <a:solidFill>
                      <a:srgbClr val="00418A"/>
                    </a:solidFill>
                  </a:rPr>
                  <a:t>两种场景和两种思路</a:t>
                </a:r>
                <a:endParaRPr kumimoji="1" lang="zh-CN" altLang="zh-CN" sz="2400" dirty="0">
                  <a:solidFill>
                    <a:srgbClr val="00418A"/>
                  </a:solidFill>
                </a:endParaRPr>
              </a:p>
            </p:txBody>
          </p:sp>
        </mc:Choice>
        <mc:Fallback xmlns="">
          <p:sp>
            <p:nvSpPr>
              <p:cNvPr id="3" name="内容占位符 2">
                <a:extLst>
                  <a:ext uri="{FF2B5EF4-FFF2-40B4-BE49-F238E27FC236}">
                    <a16:creationId xmlns:a16="http://schemas.microsoft.com/office/drawing/2014/main" id="{340FDAB7-D0DA-4115-BE69-2B8FC4655FF2}"/>
                  </a:ext>
                </a:extLst>
              </p:cNvPr>
              <p:cNvSpPr>
                <a:spLocks noGrp="1" noRot="1" noChangeAspect="1" noMove="1" noResize="1" noEditPoints="1" noAdjustHandles="1" noChangeArrowheads="1" noChangeShapeType="1" noTextEdit="1"/>
              </p:cNvSpPr>
              <p:nvPr>
                <p:ph idx="4294967295"/>
              </p:nvPr>
            </p:nvSpPr>
            <p:spPr>
              <a:xfrm>
                <a:off x="1149631" y="1400175"/>
                <a:ext cx="9892738" cy="4830536"/>
              </a:xfrm>
              <a:blipFill>
                <a:blip r:embed="rId2"/>
                <a:stretch>
                  <a:fillRect t="-253"/>
                </a:stretch>
              </a:blipFill>
            </p:spPr>
            <p:txBody>
              <a:bodyPr/>
              <a:lstStyle/>
              <a:p>
                <a:r>
                  <a:rPr lang="zh-CN" altLang="en-US">
                    <a:noFill/>
                  </a:rPr>
                  <a:t> </a:t>
                </a:r>
              </a:p>
            </p:txBody>
          </p:sp>
        </mc:Fallback>
      </mc:AlternateContent>
      <p:graphicFrame>
        <p:nvGraphicFramePr>
          <p:cNvPr id="5" name="表格 4">
            <a:extLst>
              <a:ext uri="{FF2B5EF4-FFF2-40B4-BE49-F238E27FC236}">
                <a16:creationId xmlns:a16="http://schemas.microsoft.com/office/drawing/2014/main" id="{3F5B8397-35F0-46A9-9E02-1DE0CA7FAAFE}"/>
              </a:ext>
            </a:extLst>
          </p:cNvPr>
          <p:cNvGraphicFramePr>
            <a:graphicFrameLocks noGrp="1"/>
          </p:cNvGraphicFramePr>
          <p:nvPr>
            <p:extLst>
              <p:ext uri="{D42A27DB-BD31-4B8C-83A1-F6EECF244321}">
                <p14:modId xmlns:p14="http://schemas.microsoft.com/office/powerpoint/2010/main" val="2763246863"/>
              </p:ext>
            </p:extLst>
          </p:nvPr>
        </p:nvGraphicFramePr>
        <p:xfrm>
          <a:off x="3143075" y="4306455"/>
          <a:ext cx="5905851" cy="1219200"/>
        </p:xfrm>
        <a:graphic>
          <a:graphicData uri="http://schemas.openxmlformats.org/drawingml/2006/table">
            <a:tbl>
              <a:tblPr firstRow="1" firstCol="1" bandRow="1"/>
              <a:tblGrid>
                <a:gridCol w="1968617">
                  <a:extLst>
                    <a:ext uri="{9D8B030D-6E8A-4147-A177-3AD203B41FA5}">
                      <a16:colId xmlns:a16="http://schemas.microsoft.com/office/drawing/2014/main" val="1241580194"/>
                    </a:ext>
                  </a:extLst>
                </a:gridCol>
                <a:gridCol w="1968617">
                  <a:extLst>
                    <a:ext uri="{9D8B030D-6E8A-4147-A177-3AD203B41FA5}">
                      <a16:colId xmlns:a16="http://schemas.microsoft.com/office/drawing/2014/main" val="2251966314"/>
                    </a:ext>
                  </a:extLst>
                </a:gridCol>
                <a:gridCol w="1968617">
                  <a:extLst>
                    <a:ext uri="{9D8B030D-6E8A-4147-A177-3AD203B41FA5}">
                      <a16:colId xmlns:a16="http://schemas.microsoft.com/office/drawing/2014/main" val="2950226814"/>
                    </a:ext>
                  </a:extLst>
                </a:gridCol>
              </a:tblGrid>
              <a:tr h="511272">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 </a:t>
                      </a:r>
                      <a:r>
                        <a:rPr lang="en-US" sz="2000" kern="100" dirty="0">
                          <a:effectLst/>
                          <a:latin typeface="Times New Roman" panose="02020603050405020304" pitchFamily="18" charset="0"/>
                          <a:ea typeface="宋体" panose="02010600030101010101" pitchFamily="2" charset="-122"/>
                          <a:cs typeface="Arial" panose="020B0604020202020204" pitchFamily="34" charset="0"/>
                        </a:rPr>
                        <a:t>        </a:t>
                      </a:r>
                      <a:r>
                        <a:rPr lang="zh-CN" sz="2000" kern="100" dirty="0">
                          <a:effectLst/>
                          <a:latin typeface="Times New Roman" panose="02020603050405020304" pitchFamily="18" charset="0"/>
                          <a:ea typeface="宋体" panose="02010600030101010101" pitchFamily="2" charset="-122"/>
                          <a:cs typeface="Arial" panose="020B0604020202020204" pitchFamily="34" charset="0"/>
                        </a:rPr>
                        <a:t>思路</a:t>
                      </a:r>
                    </a:p>
                    <a:p>
                      <a:pPr indent="0" algn="just">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场景</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局部线性化</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启发式方法</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054618"/>
                  </a:ext>
                </a:extLst>
              </a:tr>
              <a:tr h="255636">
                <a:tc>
                  <a:txBody>
                    <a:bodyPr/>
                    <a:lstStyle/>
                    <a:p>
                      <a:pPr indent="0" algn="ctr">
                        <a:lnSpc>
                          <a:spcPct val="100000"/>
                        </a:lnSpc>
                        <a:spcAft>
                          <a:spcPts val="0"/>
                        </a:spcAft>
                      </a:pPr>
                      <a:r>
                        <a:rPr lang="zh-CN" sz="2000" kern="100">
                          <a:effectLst/>
                          <a:latin typeface="Times New Roman" panose="02020603050405020304" pitchFamily="18" charset="0"/>
                          <a:ea typeface="宋体" panose="02010600030101010101" pitchFamily="2" charset="-122"/>
                          <a:cs typeface="Arial" panose="020B0604020202020204" pitchFamily="34" charset="0"/>
                        </a:rPr>
                        <a:t>少量计划潮流</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0" algn="ctr">
                        <a:lnSpc>
                          <a:spcPct val="100000"/>
                        </a:lnSpc>
                        <a:spcAft>
                          <a:spcPts val="0"/>
                        </a:spcAft>
                      </a:pPr>
                      <a:r>
                        <a:rPr lang="zh-CN" sz="2000" kern="100">
                          <a:effectLst/>
                          <a:latin typeface="Times New Roman" panose="02020603050405020304" pitchFamily="18" charset="0"/>
                          <a:ea typeface="宋体" panose="02010600030101010101" pitchFamily="2" charset="-122"/>
                          <a:cs typeface="Arial" panose="020B0604020202020204" pitchFamily="34" charset="0"/>
                        </a:rPr>
                        <a:t>灵敏度法</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0" algn="ctr">
                        <a:lnSpc>
                          <a:spcPct val="100000"/>
                        </a:lnSpc>
                        <a:spcAft>
                          <a:spcPts val="0"/>
                        </a:spcAft>
                      </a:pPr>
                      <a:r>
                        <a:rPr lang="zh-CN" sz="2000" kern="100">
                          <a:effectLst/>
                          <a:latin typeface="Times New Roman" panose="02020603050405020304" pitchFamily="18" charset="0"/>
                          <a:ea typeface="宋体" panose="02010600030101010101" pitchFamily="2" charset="-122"/>
                          <a:cs typeface="Arial" panose="020B0604020202020204" pitchFamily="34" charset="0"/>
                        </a:rPr>
                        <a:t>深度生成方法</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26875962"/>
                  </a:ext>
                </a:extLst>
              </a:tr>
              <a:tr h="255636">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大规模潮流样本</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a:effectLst/>
                          <a:latin typeface="Times New Roman" panose="02020603050405020304" pitchFamily="18" charset="0"/>
                          <a:ea typeface="宋体" panose="02010600030101010101" pitchFamily="2" charset="-122"/>
                          <a:cs typeface="Arial" panose="020B0604020202020204" pitchFamily="34" charset="0"/>
                        </a:rPr>
                        <a:t>基态潮流扩增法</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深度生成方法</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3343464"/>
                  </a:ext>
                </a:extLst>
              </a:tr>
            </a:tbl>
          </a:graphicData>
        </a:graphic>
      </p:graphicFrame>
      <p:cxnSp>
        <p:nvCxnSpPr>
          <p:cNvPr id="8" name="直线连接符 30">
            <a:extLst>
              <a:ext uri="{FF2B5EF4-FFF2-40B4-BE49-F238E27FC236}">
                <a16:creationId xmlns:a16="http://schemas.microsoft.com/office/drawing/2014/main" id="{7E2B862E-2DDA-4A07-9832-C3D7D23DACDE}"/>
              </a:ext>
            </a:extLst>
          </p:cNvPr>
          <p:cNvCxnSpPr>
            <a:cxnSpLocks/>
          </p:cNvCxnSpPr>
          <p:nvPr/>
        </p:nvCxnSpPr>
        <p:spPr>
          <a:xfrm>
            <a:off x="4045511" y="1880748"/>
            <a:ext cx="4100978"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9" name="直线连接符 30">
            <a:extLst>
              <a:ext uri="{FF2B5EF4-FFF2-40B4-BE49-F238E27FC236}">
                <a16:creationId xmlns:a16="http://schemas.microsoft.com/office/drawing/2014/main" id="{61B2B75B-64B2-40C5-B511-B11546796CA2}"/>
              </a:ext>
            </a:extLst>
          </p:cNvPr>
          <p:cNvCxnSpPr>
            <a:cxnSpLocks/>
          </p:cNvCxnSpPr>
          <p:nvPr/>
        </p:nvCxnSpPr>
        <p:spPr>
          <a:xfrm>
            <a:off x="4045511" y="4128648"/>
            <a:ext cx="4100978"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4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E4F9170-9B4D-4742-8900-EC5744E137D3}"/>
              </a:ext>
            </a:extLst>
          </p:cNvPr>
          <p:cNvSpPr txBox="1"/>
          <p:nvPr/>
        </p:nvSpPr>
        <p:spPr>
          <a:xfrm>
            <a:off x="6096000" y="1777923"/>
            <a:ext cx="3351407" cy="338554"/>
          </a:xfrm>
          <a:prstGeom prst="rect">
            <a:avLst/>
          </a:prstGeom>
          <a:noFill/>
        </p:spPr>
        <p:txBody>
          <a:bodyPr wrap="square" lIns="0" rtlCol="0">
            <a:spAutoFit/>
          </a:bodyPr>
          <a:lstStyle/>
          <a:p>
            <a:r>
              <a:rPr kumimoji="1" lang="en-US" altLang="zh-CN" sz="1600" dirty="0">
                <a:solidFill>
                  <a:schemeClr val="tx2"/>
                </a:solidFill>
              </a:rPr>
              <a:t>Background and purpose</a:t>
            </a:r>
            <a:endParaRPr kumimoji="1" lang="zh-CN" altLang="en-US" sz="1600" dirty="0">
              <a:solidFill>
                <a:schemeClr val="tx2"/>
              </a:solidFill>
            </a:endParaRPr>
          </a:p>
        </p:txBody>
      </p:sp>
      <p:sp>
        <p:nvSpPr>
          <p:cNvPr id="9" name="文本框 8">
            <a:extLst>
              <a:ext uri="{FF2B5EF4-FFF2-40B4-BE49-F238E27FC236}">
                <a16:creationId xmlns:a16="http://schemas.microsoft.com/office/drawing/2014/main" id="{34017DE8-F12C-B04A-95C0-BB9B8A8F8ACF}"/>
              </a:ext>
            </a:extLst>
          </p:cNvPr>
          <p:cNvSpPr txBox="1"/>
          <p:nvPr/>
        </p:nvSpPr>
        <p:spPr>
          <a:xfrm>
            <a:off x="6152273" y="3092286"/>
            <a:ext cx="5139091" cy="338554"/>
          </a:xfrm>
          <a:prstGeom prst="rect">
            <a:avLst/>
          </a:prstGeom>
          <a:noFill/>
        </p:spPr>
        <p:txBody>
          <a:bodyPr wrap="square" lIns="0" rtlCol="0">
            <a:spAutoFit/>
          </a:bodyPr>
          <a:lstStyle>
            <a:defPPr>
              <a:defRPr lang="zh-CN"/>
            </a:defPPr>
            <a:lvl1pPr algn="dist">
              <a:defRPr kumimoji="1" sz="1600">
                <a:solidFill>
                  <a:schemeClr val="tx2"/>
                </a:solidFill>
              </a:defRPr>
            </a:lvl1pPr>
          </a:lstStyle>
          <a:p>
            <a:pPr algn="l"/>
            <a:r>
              <a:rPr lang="en-US" altLang="zh-CN" dirty="0"/>
              <a:t> An algorithm framework of load flow case generation </a:t>
            </a:r>
            <a:endParaRPr lang="zh-CN" altLang="en-US" dirty="0"/>
          </a:p>
        </p:txBody>
      </p:sp>
      <p:sp>
        <p:nvSpPr>
          <p:cNvPr id="10" name="文本框 9">
            <a:extLst>
              <a:ext uri="{FF2B5EF4-FFF2-40B4-BE49-F238E27FC236}">
                <a16:creationId xmlns:a16="http://schemas.microsoft.com/office/drawing/2014/main" id="{25BA102E-E142-7645-87C2-857E65B2D2CC}"/>
              </a:ext>
            </a:extLst>
          </p:cNvPr>
          <p:cNvSpPr txBox="1"/>
          <p:nvPr/>
        </p:nvSpPr>
        <p:spPr>
          <a:xfrm>
            <a:off x="6152274" y="4449771"/>
            <a:ext cx="3790012" cy="338554"/>
          </a:xfrm>
          <a:prstGeom prst="rect">
            <a:avLst/>
          </a:prstGeom>
          <a:noFill/>
        </p:spPr>
        <p:txBody>
          <a:bodyPr wrap="square" lIns="0" rtlCol="0">
            <a:spAutoFit/>
          </a:bodyPr>
          <a:lstStyle>
            <a:defPPr>
              <a:defRPr lang="zh-CN"/>
            </a:defPPr>
            <a:lvl1pPr algn="dist">
              <a:defRPr kumimoji="1" sz="1600">
                <a:solidFill>
                  <a:schemeClr val="tx2"/>
                </a:solidFill>
              </a:defRPr>
            </a:lvl1pPr>
          </a:lstStyle>
          <a:p>
            <a:pPr algn="l"/>
            <a:r>
              <a:rPr lang="en-GB" altLang="zh-CN" dirty="0"/>
              <a:t>Inverse function method</a:t>
            </a:r>
            <a:endParaRPr lang="zh-CN" altLang="en-US" dirty="0"/>
          </a:p>
        </p:txBody>
      </p:sp>
      <p:sp>
        <p:nvSpPr>
          <p:cNvPr id="11" name="文本框 10">
            <a:extLst>
              <a:ext uri="{FF2B5EF4-FFF2-40B4-BE49-F238E27FC236}">
                <a16:creationId xmlns:a16="http://schemas.microsoft.com/office/drawing/2014/main" id="{8D69613D-44BC-274F-BFBE-C6E7FB476347}"/>
              </a:ext>
            </a:extLst>
          </p:cNvPr>
          <p:cNvSpPr txBox="1"/>
          <p:nvPr/>
        </p:nvSpPr>
        <p:spPr>
          <a:xfrm>
            <a:off x="6152273" y="5795546"/>
            <a:ext cx="4383975" cy="338554"/>
          </a:xfrm>
          <a:prstGeom prst="rect">
            <a:avLst/>
          </a:prstGeom>
          <a:noFill/>
        </p:spPr>
        <p:txBody>
          <a:bodyPr wrap="square" lIns="0" rtlCol="0">
            <a:spAutoFit/>
          </a:bodyPr>
          <a:lstStyle>
            <a:defPPr>
              <a:defRPr lang="zh-CN"/>
            </a:defPPr>
            <a:lvl1pPr algn="dist">
              <a:defRPr kumimoji="1" sz="1600">
                <a:solidFill>
                  <a:schemeClr val="tx2"/>
                </a:solidFill>
              </a:defRPr>
            </a:lvl1pPr>
          </a:lstStyle>
          <a:p>
            <a:pPr algn="l"/>
            <a:r>
              <a:rPr lang="en-US" altLang="zh-CN" dirty="0"/>
              <a:t>E</a:t>
            </a:r>
            <a:r>
              <a:rPr lang="en-GB" altLang="zh-CN" dirty="0" err="1"/>
              <a:t>xperimental</a:t>
            </a:r>
            <a:r>
              <a:rPr lang="en-GB" altLang="zh-CN" dirty="0"/>
              <a:t> verification</a:t>
            </a:r>
          </a:p>
        </p:txBody>
      </p:sp>
      <p:sp>
        <p:nvSpPr>
          <p:cNvPr id="12" name="文本框 11">
            <a:extLst>
              <a:ext uri="{FF2B5EF4-FFF2-40B4-BE49-F238E27FC236}">
                <a16:creationId xmlns:a16="http://schemas.microsoft.com/office/drawing/2014/main" id="{C77792A1-AB06-D347-BC12-99FB3544F69F}"/>
              </a:ext>
            </a:extLst>
          </p:cNvPr>
          <p:cNvSpPr txBox="1"/>
          <p:nvPr/>
        </p:nvSpPr>
        <p:spPr>
          <a:xfrm>
            <a:off x="5054706" y="1189592"/>
            <a:ext cx="1210588" cy="615553"/>
          </a:xfrm>
          <a:prstGeom prst="rect">
            <a:avLst/>
          </a:prstGeom>
          <a:noFill/>
        </p:spPr>
        <p:txBody>
          <a:bodyPr wrap="none" tIns="0" bIns="0" rtlCol="0" anchor="b" anchorCtr="0">
            <a:spAutoFit/>
          </a:bodyPr>
          <a:lstStyle/>
          <a:p>
            <a:r>
              <a:rPr kumimoji="1" lang="zh-CN" altLang="en-US" sz="4000" dirty="0">
                <a:solidFill>
                  <a:schemeClr val="tx1">
                    <a:lumMod val="75000"/>
                    <a:lumOff val="25000"/>
                  </a:schemeClr>
                </a:solidFill>
              </a:rPr>
              <a:t>一、</a:t>
            </a:r>
          </a:p>
        </p:txBody>
      </p:sp>
      <p:sp>
        <p:nvSpPr>
          <p:cNvPr id="13" name="文本占位符 27">
            <a:extLst>
              <a:ext uri="{FF2B5EF4-FFF2-40B4-BE49-F238E27FC236}">
                <a16:creationId xmlns:a16="http://schemas.microsoft.com/office/drawing/2014/main" id="{1D92E383-DF31-274F-9B68-44C96C45CF23}"/>
              </a:ext>
            </a:extLst>
          </p:cNvPr>
          <p:cNvSpPr txBox="1">
            <a:spLocks/>
          </p:cNvSpPr>
          <p:nvPr/>
        </p:nvSpPr>
        <p:spPr>
          <a:xfrm>
            <a:off x="6096000" y="1055557"/>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00418A"/>
                </a:solidFill>
              </a:rPr>
              <a:t>研究背景与意义</a:t>
            </a:r>
          </a:p>
        </p:txBody>
      </p:sp>
      <p:cxnSp>
        <p:nvCxnSpPr>
          <p:cNvPr id="14" name="直线连接符 13">
            <a:extLst>
              <a:ext uri="{FF2B5EF4-FFF2-40B4-BE49-F238E27FC236}">
                <a16:creationId xmlns:a16="http://schemas.microsoft.com/office/drawing/2014/main" id="{37568274-F86A-F948-9E95-4F698C860108}"/>
              </a:ext>
            </a:extLst>
          </p:cNvPr>
          <p:cNvCxnSpPr>
            <a:cxnSpLocks/>
          </p:cNvCxnSpPr>
          <p:nvPr/>
        </p:nvCxnSpPr>
        <p:spPr>
          <a:xfrm>
            <a:off x="5054706" y="1763582"/>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5A5DD8C-73E4-CD46-95CC-D02DE2A7E6D2}"/>
              </a:ext>
            </a:extLst>
          </p:cNvPr>
          <p:cNvSpPr txBox="1"/>
          <p:nvPr/>
        </p:nvSpPr>
        <p:spPr>
          <a:xfrm>
            <a:off x="5054706" y="2525516"/>
            <a:ext cx="1210588" cy="615553"/>
          </a:xfrm>
          <a:prstGeom prst="rect">
            <a:avLst/>
          </a:prstGeom>
          <a:noFill/>
        </p:spPr>
        <p:txBody>
          <a:bodyPr wrap="none" tIns="0" bIns="0" rtlCol="0" anchor="b" anchorCtr="0">
            <a:spAutoFit/>
          </a:bodyPr>
          <a:lstStyle/>
          <a:p>
            <a:r>
              <a:rPr kumimoji="1" lang="zh-CN" altLang="en-US" sz="4000" dirty="0">
                <a:solidFill>
                  <a:schemeClr val="tx1">
                    <a:lumMod val="75000"/>
                    <a:lumOff val="25000"/>
                  </a:schemeClr>
                </a:solidFill>
              </a:rPr>
              <a:t>二、</a:t>
            </a:r>
          </a:p>
        </p:txBody>
      </p:sp>
      <p:sp>
        <p:nvSpPr>
          <p:cNvPr id="16" name="文本占位符 27">
            <a:extLst>
              <a:ext uri="{FF2B5EF4-FFF2-40B4-BE49-F238E27FC236}">
                <a16:creationId xmlns:a16="http://schemas.microsoft.com/office/drawing/2014/main" id="{413E14A6-BB7D-7C4E-9B98-2A68C07A1BD5}"/>
              </a:ext>
            </a:extLst>
          </p:cNvPr>
          <p:cNvSpPr txBox="1">
            <a:spLocks/>
          </p:cNvSpPr>
          <p:nvPr/>
        </p:nvSpPr>
        <p:spPr>
          <a:xfrm>
            <a:off x="6096000" y="2391481"/>
            <a:ext cx="5462427"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00418A"/>
                </a:solidFill>
              </a:rPr>
              <a:t>潮流样本生成的算法框架</a:t>
            </a:r>
          </a:p>
        </p:txBody>
      </p:sp>
      <p:cxnSp>
        <p:nvCxnSpPr>
          <p:cNvPr id="17" name="直线连接符 16">
            <a:extLst>
              <a:ext uri="{FF2B5EF4-FFF2-40B4-BE49-F238E27FC236}">
                <a16:creationId xmlns:a16="http://schemas.microsoft.com/office/drawing/2014/main" id="{D5470F72-2ABB-4D47-A743-CDB1412D4CE0}"/>
              </a:ext>
            </a:extLst>
          </p:cNvPr>
          <p:cNvCxnSpPr>
            <a:cxnSpLocks/>
          </p:cNvCxnSpPr>
          <p:nvPr/>
        </p:nvCxnSpPr>
        <p:spPr>
          <a:xfrm>
            <a:off x="5054706" y="3099506"/>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091DE9D-CB10-0C44-B8C6-6EA7A3240AE8}"/>
              </a:ext>
            </a:extLst>
          </p:cNvPr>
          <p:cNvSpPr txBox="1"/>
          <p:nvPr/>
        </p:nvSpPr>
        <p:spPr>
          <a:xfrm>
            <a:off x="5054706" y="3861440"/>
            <a:ext cx="1210588" cy="615553"/>
          </a:xfrm>
          <a:prstGeom prst="rect">
            <a:avLst/>
          </a:prstGeom>
          <a:noFill/>
        </p:spPr>
        <p:txBody>
          <a:bodyPr wrap="none" tIns="0" bIns="0" rtlCol="0" anchor="b" anchorCtr="0">
            <a:spAutoFit/>
          </a:bodyPr>
          <a:lstStyle/>
          <a:p>
            <a:r>
              <a:rPr kumimoji="1" lang="zh-CN" altLang="en-US" sz="4000" dirty="0">
                <a:solidFill>
                  <a:schemeClr val="tx1">
                    <a:lumMod val="75000"/>
                    <a:lumOff val="25000"/>
                  </a:schemeClr>
                </a:solidFill>
              </a:rPr>
              <a:t>三、</a:t>
            </a:r>
          </a:p>
        </p:txBody>
      </p:sp>
      <p:sp>
        <p:nvSpPr>
          <p:cNvPr id="19" name="文本占位符 27">
            <a:extLst>
              <a:ext uri="{FF2B5EF4-FFF2-40B4-BE49-F238E27FC236}">
                <a16:creationId xmlns:a16="http://schemas.microsoft.com/office/drawing/2014/main" id="{46E7969E-B20C-514D-83E6-B475365270A3}"/>
              </a:ext>
            </a:extLst>
          </p:cNvPr>
          <p:cNvSpPr txBox="1">
            <a:spLocks/>
          </p:cNvSpPr>
          <p:nvPr/>
        </p:nvSpPr>
        <p:spPr>
          <a:xfrm>
            <a:off x="6096000" y="3727405"/>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00418A"/>
                </a:solidFill>
              </a:rPr>
              <a:t>反函数法</a:t>
            </a:r>
          </a:p>
        </p:txBody>
      </p:sp>
      <p:cxnSp>
        <p:nvCxnSpPr>
          <p:cNvPr id="20" name="直线连接符 19">
            <a:extLst>
              <a:ext uri="{FF2B5EF4-FFF2-40B4-BE49-F238E27FC236}">
                <a16:creationId xmlns:a16="http://schemas.microsoft.com/office/drawing/2014/main" id="{C252FECA-4B70-AF4F-9399-72A0E1B94892}"/>
              </a:ext>
            </a:extLst>
          </p:cNvPr>
          <p:cNvCxnSpPr>
            <a:cxnSpLocks/>
          </p:cNvCxnSpPr>
          <p:nvPr/>
        </p:nvCxnSpPr>
        <p:spPr>
          <a:xfrm>
            <a:off x="5054706" y="4435430"/>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CA32A01-80D7-A048-90B6-0F2C48C31C57}"/>
              </a:ext>
            </a:extLst>
          </p:cNvPr>
          <p:cNvSpPr txBox="1"/>
          <p:nvPr/>
        </p:nvSpPr>
        <p:spPr>
          <a:xfrm>
            <a:off x="5054706" y="5197364"/>
            <a:ext cx="1210588" cy="615553"/>
          </a:xfrm>
          <a:prstGeom prst="rect">
            <a:avLst/>
          </a:prstGeom>
          <a:noFill/>
        </p:spPr>
        <p:txBody>
          <a:bodyPr wrap="none" tIns="0" bIns="0" rtlCol="0" anchor="b" anchorCtr="0">
            <a:spAutoFit/>
          </a:bodyPr>
          <a:lstStyle/>
          <a:p>
            <a:r>
              <a:rPr kumimoji="1" lang="zh-CN" altLang="en-US" sz="4000" dirty="0">
                <a:solidFill>
                  <a:schemeClr val="tx1">
                    <a:lumMod val="75000"/>
                    <a:lumOff val="25000"/>
                  </a:schemeClr>
                </a:solidFill>
              </a:rPr>
              <a:t>四、</a:t>
            </a:r>
          </a:p>
        </p:txBody>
      </p:sp>
      <p:sp>
        <p:nvSpPr>
          <p:cNvPr id="22" name="文本占位符 27">
            <a:extLst>
              <a:ext uri="{FF2B5EF4-FFF2-40B4-BE49-F238E27FC236}">
                <a16:creationId xmlns:a16="http://schemas.microsoft.com/office/drawing/2014/main" id="{4AAD2E0C-648B-6342-8D38-CDE59C6EC0F9}"/>
              </a:ext>
            </a:extLst>
          </p:cNvPr>
          <p:cNvSpPr txBox="1">
            <a:spLocks/>
          </p:cNvSpPr>
          <p:nvPr/>
        </p:nvSpPr>
        <p:spPr>
          <a:xfrm>
            <a:off x="6096000" y="5063329"/>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rgbClr val="00418A"/>
                </a:solidFill>
              </a:rPr>
              <a:t>实验验证</a:t>
            </a:r>
          </a:p>
        </p:txBody>
      </p:sp>
      <p:cxnSp>
        <p:nvCxnSpPr>
          <p:cNvPr id="23" name="直线连接符 22">
            <a:extLst>
              <a:ext uri="{FF2B5EF4-FFF2-40B4-BE49-F238E27FC236}">
                <a16:creationId xmlns:a16="http://schemas.microsoft.com/office/drawing/2014/main" id="{669AC68D-60CE-714C-A279-37635C21B312}"/>
              </a:ext>
            </a:extLst>
          </p:cNvPr>
          <p:cNvCxnSpPr>
            <a:cxnSpLocks/>
          </p:cNvCxnSpPr>
          <p:nvPr/>
        </p:nvCxnSpPr>
        <p:spPr>
          <a:xfrm>
            <a:off x="5054706" y="5771354"/>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4" name="图片占位符 33">
            <a:extLst>
              <a:ext uri="{FF2B5EF4-FFF2-40B4-BE49-F238E27FC236}">
                <a16:creationId xmlns:a16="http://schemas.microsoft.com/office/drawing/2014/main" id="{7C7DF7BA-19D3-444C-A99A-0831E835C39C}"/>
              </a:ext>
            </a:extLst>
          </p:cNvPr>
          <p:cNvPicPr>
            <a:picLocks noGrp="1" noChangeAspect="1"/>
          </p:cNvPicPr>
          <p:nvPr>
            <p:ph type="pic" sz="quarter" idx="15"/>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l="4730" t="-604" r="-386" b="17364"/>
          <a:stretch/>
        </p:blipFill>
        <p:spPr>
          <a:xfrm flipH="1">
            <a:off x="56830" y="0"/>
            <a:ext cx="4154124" cy="6858000"/>
          </a:xfrm>
          <a:blipFill>
            <a:blip r:embed="rId4"/>
            <a:stretch>
              <a:fillRect l="-225155" t="-3408" r="-1089"/>
            </a:stretch>
          </a:blipFill>
        </p:spPr>
      </p:pic>
    </p:spTree>
    <p:extLst>
      <p:ext uri="{BB962C8B-B14F-4D97-AF65-F5344CB8AC3E}">
        <p14:creationId xmlns:p14="http://schemas.microsoft.com/office/powerpoint/2010/main" val="497071689"/>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40FDAB7-D0DA-4115-BE69-2B8FC4655FF2}"/>
                  </a:ext>
                </a:extLst>
              </p:cNvPr>
              <p:cNvSpPr>
                <a:spLocks noGrp="1"/>
              </p:cNvSpPr>
              <p:nvPr>
                <p:ph idx="4294967295"/>
              </p:nvPr>
            </p:nvSpPr>
            <p:spPr>
              <a:xfrm>
                <a:off x="1121590" y="976540"/>
                <a:ext cx="9948820" cy="5881460"/>
              </a:xfrm>
            </p:spPr>
            <p:txBody>
              <a:bodyPr anchor="ctr">
                <a:normAutofit fontScale="85000" lnSpcReduction="20000"/>
              </a:bodyPr>
              <a:lstStyle/>
              <a:p>
                <a:pPr marL="0" indent="0" algn="ctr">
                  <a:lnSpc>
                    <a:spcPct val="130000"/>
                  </a:lnSpc>
                  <a:spcAft>
                    <a:spcPts val="600"/>
                  </a:spcAft>
                  <a:buNone/>
                </a:pPr>
                <a:r>
                  <a:rPr kumimoji="1" lang="zh-CN" altLang="en-US" sz="2400" dirty="0">
                    <a:solidFill>
                      <a:srgbClr val="00418A"/>
                    </a:solidFill>
                  </a:rPr>
                  <a:t>灵敏度法</a:t>
                </a:r>
                <a:endParaRPr kumimoji="1" lang="en-US" altLang="zh-CN" sz="2400" dirty="0">
                  <a:solidFill>
                    <a:srgbClr val="00418A"/>
                  </a:solidFill>
                </a:endParaRPr>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𝑉</m:t>
                      </m:r>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a:latin typeface="Cambria Math" panose="02040503050406030204" pitchFamily="18" charset="0"/>
                            </a:rPr>
                            <m:t>0</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𝐾</m:t>
                          </m:r>
                        </m:e>
                        <m:sub>
                          <m:r>
                            <a:rPr lang="en-US" altLang="zh-CN" sz="2000" i="1">
                              <a:latin typeface="Cambria Math" panose="02040503050406030204" pitchFamily="18" charset="0"/>
                            </a:rPr>
                            <m:t>𝑃𝑉</m:t>
                          </m:r>
                        </m:sub>
                      </m:sSub>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𝑃</m:t>
                              </m:r>
                            </m:e>
                            <m:sup>
                              <m:r>
                                <a:rPr lang="en-US" altLang="zh-CN" sz="2000" i="1">
                                  <a:latin typeface="Cambria Math" panose="02040503050406030204" pitchFamily="18" charset="0"/>
                                </a:rPr>
                                <m:t>𝑆𝑃</m:t>
                              </m:r>
                            </m:sup>
                          </m:sSup>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a:latin typeface="Cambria Math" panose="02040503050406030204" pitchFamily="18" charset="0"/>
                                </a:rPr>
                                <m:t>0</m:t>
                              </m:r>
                            </m:sub>
                          </m:sSub>
                        </m:e>
                      </m:d>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𝐾</m:t>
                          </m:r>
                        </m:e>
                        <m:sub>
                          <m:r>
                            <a:rPr lang="en-US" altLang="zh-CN" sz="2000" i="1">
                              <a:latin typeface="Cambria Math" panose="02040503050406030204" pitchFamily="18" charset="0"/>
                            </a:rPr>
                            <m:t>𝑄𝑉</m:t>
                          </m:r>
                        </m:sub>
                      </m:sSub>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𝑄</m:t>
                              </m:r>
                            </m:e>
                            <m:sup>
                              <m:r>
                                <a:rPr lang="en-US" altLang="zh-CN" sz="2000" i="1">
                                  <a:latin typeface="Cambria Math" panose="02040503050406030204" pitchFamily="18" charset="0"/>
                                </a:rPr>
                                <m:t>𝑆𝑃</m:t>
                              </m:r>
                            </m:sup>
                          </m:sSup>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𝑄</m:t>
                              </m:r>
                            </m:e>
                            <m:sub>
                              <m:r>
                                <a:rPr lang="en-US" altLang="zh-CN" sz="2000">
                                  <a:latin typeface="Cambria Math" panose="02040503050406030204" pitchFamily="18" charset="0"/>
                                </a:rPr>
                                <m:t>0</m:t>
                              </m:r>
                            </m:sub>
                          </m:sSub>
                        </m:e>
                      </m:d>
                    </m:oMath>
                  </m:oMathPara>
                </a14:m>
                <a:endParaRPr lang="en-US" altLang="zh-CN" sz="2000" dirty="0"/>
              </a:p>
              <a:p>
                <a:pPr marL="0" indent="0">
                  <a:lnSpc>
                    <a:spcPct val="120000"/>
                  </a:lnSpc>
                  <a:buNone/>
                </a:pPr>
                <a14:m>
                  <m:oMathPara xmlns:m="http://schemas.openxmlformats.org/officeDocument/2006/math">
                    <m:oMathParaPr>
                      <m:jc m:val="centerGroup"/>
                    </m:oMathParaPr>
                    <m:oMath xmlns:m="http://schemas.openxmlformats.org/officeDocument/2006/math">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𝐾</m:t>
                                  </m:r>
                                </m:e>
                                <m:sub>
                                  <m:r>
                                    <a:rPr lang="en-US" altLang="zh-CN" sz="2000" i="1">
                                      <a:latin typeface="Cambria Math" panose="02040503050406030204" pitchFamily="18" charset="0"/>
                                    </a:rPr>
                                    <m:t>𝑃𝑉</m:t>
                                  </m:r>
                                </m:sub>
                              </m:sSub>
                              <m:r>
                                <a:rPr lang="en-US" altLang="zh-CN" sz="2000" i="1">
                                  <a:latin typeface="Cambria Math" panose="02040503050406030204" pitchFamily="18" charset="0"/>
                                </a:rPr>
                                <m:t>=</m:t>
                              </m:r>
                              <m:f>
                                <m:fPr>
                                  <m:ctrlPr>
                                    <a:rPr lang="zh-CN" altLang="zh-CN" sz="2000" i="1">
                                      <a:latin typeface="Cambria Math" panose="02040503050406030204" pitchFamily="18" charset="0"/>
                                    </a:rPr>
                                  </m:ctrlPr>
                                </m:fPr>
                                <m:num>
                                  <m:r>
                                    <m:rPr>
                                      <m:sty m:val="p"/>
                                    </m:rPr>
                                    <a:rPr lang="en-US" altLang="zh-CN" sz="2000">
                                      <a:latin typeface="Cambria Math" panose="02040503050406030204" pitchFamily="18" charset="0"/>
                                    </a:rPr>
                                    <m:t>Δ</m:t>
                                  </m:r>
                                  <m:r>
                                    <a:rPr lang="en-US" altLang="zh-CN" sz="2000" i="1">
                                      <a:latin typeface="Cambria Math" panose="02040503050406030204" pitchFamily="18" charset="0"/>
                                    </a:rPr>
                                    <m:t>𝑃</m:t>
                                  </m:r>
                                </m:num>
                                <m:den>
                                  <m:r>
                                    <m:rPr>
                                      <m:sty m:val="p"/>
                                    </m:rPr>
                                    <a:rPr lang="en-US" altLang="zh-CN" sz="2000">
                                      <a:latin typeface="Cambria Math" panose="02040503050406030204" pitchFamily="18" charset="0"/>
                                    </a:rPr>
                                    <m:t>Δ</m:t>
                                  </m:r>
                                  <m:r>
                                    <a:rPr lang="en-US" altLang="zh-CN" sz="2000" i="1">
                                      <a:latin typeface="Cambria Math" panose="02040503050406030204" pitchFamily="18" charset="0"/>
                                    </a:rPr>
                                    <m:t>𝑉</m:t>
                                  </m:r>
                                </m:den>
                              </m:f>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𝐾</m:t>
                                  </m:r>
                                </m:e>
                                <m:sub>
                                  <m:r>
                                    <a:rPr lang="en-US" altLang="zh-CN" sz="2000" i="1">
                                      <a:latin typeface="Cambria Math" panose="02040503050406030204" pitchFamily="18" charset="0"/>
                                    </a:rPr>
                                    <m:t>𝑄𝑉</m:t>
                                  </m:r>
                                </m:sub>
                              </m:sSub>
                              <m:r>
                                <a:rPr lang="en-US" altLang="zh-CN" sz="2000" i="1">
                                  <a:latin typeface="Cambria Math" panose="02040503050406030204" pitchFamily="18" charset="0"/>
                                </a:rPr>
                                <m:t>=</m:t>
                              </m:r>
                              <m:f>
                                <m:fPr>
                                  <m:ctrlPr>
                                    <a:rPr lang="zh-CN" altLang="zh-CN" sz="2000" i="1">
                                      <a:latin typeface="Cambria Math" panose="02040503050406030204" pitchFamily="18" charset="0"/>
                                    </a:rPr>
                                  </m:ctrlPr>
                                </m:fPr>
                                <m:num>
                                  <m:r>
                                    <m:rPr>
                                      <m:sty m:val="p"/>
                                    </m:rPr>
                                    <a:rPr lang="en-US" altLang="zh-CN" sz="2000">
                                      <a:latin typeface="Cambria Math" panose="02040503050406030204" pitchFamily="18" charset="0"/>
                                    </a:rPr>
                                    <m:t>Δ</m:t>
                                  </m:r>
                                  <m:r>
                                    <a:rPr lang="en-US" altLang="zh-CN" sz="2000" i="1">
                                      <a:latin typeface="Cambria Math" panose="02040503050406030204" pitchFamily="18" charset="0"/>
                                    </a:rPr>
                                    <m:t>𝑄</m:t>
                                  </m:r>
                                </m:num>
                                <m:den>
                                  <m:r>
                                    <m:rPr>
                                      <m:sty m:val="p"/>
                                    </m:rPr>
                                    <a:rPr lang="en-US" altLang="zh-CN" sz="2000">
                                      <a:latin typeface="Cambria Math" panose="02040503050406030204" pitchFamily="18" charset="0"/>
                                    </a:rPr>
                                    <m:t>Δ</m:t>
                                  </m:r>
                                  <m:r>
                                    <a:rPr lang="en-US" altLang="zh-CN" sz="2000" i="1">
                                      <a:latin typeface="Cambria Math" panose="02040503050406030204" pitchFamily="18" charset="0"/>
                                    </a:rPr>
                                    <m:t>𝑉</m:t>
                                  </m:r>
                                </m:den>
                              </m:f>
                            </m:e>
                          </m:eqArr>
                        </m:e>
                      </m:d>
                    </m:oMath>
                  </m:oMathPara>
                </a14:m>
                <a:endParaRPr lang="en-US" altLang="zh-CN" sz="2000" dirty="0"/>
              </a:p>
              <a:p>
                <a:pPr marL="0" indent="0">
                  <a:lnSpc>
                    <a:spcPct val="120000"/>
                  </a:lnSpc>
                  <a:buNone/>
                </a:pPr>
                <a14:m>
                  <m:oMathPara xmlns:m="http://schemas.openxmlformats.org/officeDocument/2006/math">
                    <m:oMathParaPr>
                      <m:jc m:val="centerGroup"/>
                    </m:oMathParaPr>
                    <m:oMath xmlns:m="http://schemas.openxmlformats.org/officeDocument/2006/math">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r>
                                <m:rPr>
                                  <m:sty m:val="p"/>
                                </m:rPr>
                                <a:rPr lang="en-US" altLang="zh-CN" sz="2000">
                                  <a:latin typeface="Cambria Math" panose="02040503050406030204" pitchFamily="18" charset="0"/>
                                </a:rPr>
                                <m:t>Δ</m:t>
                              </m:r>
                              <m:r>
                                <a:rPr lang="en-US" altLang="zh-CN" sz="2000" i="1">
                                  <a:latin typeface="Cambria Math" panose="02040503050406030204" pitchFamily="18" charset="0"/>
                                </a:rPr>
                                <m:t>𝑉</m:t>
                              </m:r>
                              <m:r>
                                <a:rPr lang="en-US" altLang="zh-CN" sz="2000">
                                  <a:latin typeface="Cambria Math" panose="02040503050406030204" pitchFamily="18" charset="0"/>
                                </a:rPr>
                                <m:t>=</m:t>
                              </m:r>
                              <m:r>
                                <a:rPr lang="en-US" altLang="zh-CN" sz="2000" i="1">
                                  <a:latin typeface="Cambria Math" panose="02040503050406030204" pitchFamily="18" charset="0"/>
                                </a:rPr>
                                <m:t>𝑉</m:t>
                              </m:r>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𝑃</m:t>
                                      </m:r>
                                    </m:e>
                                    <m:sup>
                                      <m:r>
                                        <a:rPr lang="en-US" altLang="zh-CN" sz="2000" i="1">
                                          <a:latin typeface="Cambria Math" panose="02040503050406030204" pitchFamily="18" charset="0"/>
                                        </a:rPr>
                                        <m:t>′</m:t>
                                      </m:r>
                                    </m:sup>
                                  </m:sSup>
                                  <m:r>
                                    <a:rPr lang="en-US" altLang="zh-CN" sz="2000">
                                      <a:latin typeface="Cambria Math" panose="02040503050406030204" pitchFamily="18" charset="0"/>
                                    </a:rPr>
                                    <m:t>,</m:t>
                                  </m:r>
                                  <m:sSup>
                                    <m:sSupPr>
                                      <m:ctrlPr>
                                        <a:rPr lang="zh-CN" altLang="zh-CN" sz="2000" i="1">
                                          <a:latin typeface="Cambria Math" panose="02040503050406030204" pitchFamily="18" charset="0"/>
                                        </a:rPr>
                                      </m:ctrlPr>
                                    </m:sSupPr>
                                    <m:e>
                                      <m:r>
                                        <m:rPr>
                                          <m:sty m:val="p"/>
                                        </m:rPr>
                                        <a:rPr lang="en-US" altLang="zh-CN" sz="2000">
                                          <a:latin typeface="Cambria Math" panose="02040503050406030204" pitchFamily="18" charset="0"/>
                                        </a:rPr>
                                        <m:t>Q</m:t>
                                      </m:r>
                                    </m:e>
                                    <m:sup>
                                      <m:r>
                                        <a:rPr lang="en-US" altLang="zh-CN" sz="2000" i="1">
                                          <a:latin typeface="Cambria Math" panose="02040503050406030204" pitchFamily="18" charset="0"/>
                                        </a:rPr>
                                        <m:t>′</m:t>
                                      </m:r>
                                    </m:sup>
                                  </m:sSup>
                                </m:e>
                              </m:d>
                              <m:r>
                                <a:rPr lang="en-US" altLang="zh-CN" sz="2000" i="1">
                                  <a:latin typeface="Cambria Math" panose="02040503050406030204" pitchFamily="18" charset="0"/>
                                </a:rPr>
                                <m:t>−</m:t>
                              </m:r>
                              <m:r>
                                <a:rPr lang="en-US" altLang="zh-CN" sz="2000" i="1">
                                  <a:latin typeface="Cambria Math" panose="02040503050406030204" pitchFamily="18" charset="0"/>
                                </a:rPr>
                                <m:t>𝑉</m:t>
                              </m:r>
                              <m:d>
                                <m:dPr>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a:latin typeface="Cambria Math" panose="02040503050406030204" pitchFamily="18" charset="0"/>
                                        </a:rPr>
                                        <m:t>0</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𝑄</m:t>
                                      </m:r>
                                    </m:e>
                                    <m:sub>
                                      <m:r>
                                        <a:rPr lang="en-US" altLang="zh-CN" sz="2000">
                                          <a:latin typeface="Cambria Math" panose="02040503050406030204" pitchFamily="18" charset="0"/>
                                        </a:rPr>
                                        <m:t>0</m:t>
                                      </m:r>
                                    </m:sub>
                                  </m:sSub>
                                </m:e>
                              </m:d>
                            </m:e>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𝑃</m:t>
                                  </m:r>
                                </m:e>
                                <m:sup>
                                  <m:r>
                                    <a:rPr lang="en-US" altLang="zh-CN" sz="2000" i="1">
                                      <a:latin typeface="Cambria Math" panose="02040503050406030204" pitchFamily="18" charset="0"/>
                                    </a:rPr>
                                    <m:t>′</m:t>
                                  </m:r>
                                </m:sup>
                              </m:sSup>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a:latin typeface="Cambria Math" panose="02040503050406030204" pitchFamily="18" charset="0"/>
                                    </a:rPr>
                                    <m:t>0</m:t>
                                  </m:r>
                                </m:sub>
                              </m:sSub>
                              <m:r>
                                <a:rPr lang="en-US" altLang="zh-CN" sz="2000" i="1">
                                  <a:latin typeface="Cambria Math" panose="02040503050406030204" pitchFamily="18" charset="0"/>
                                </a:rPr>
                                <m:t>+</m:t>
                              </m:r>
                              <m:r>
                                <m:rPr>
                                  <m:sty m:val="p"/>
                                </m:rPr>
                                <a:rPr lang="en-US" altLang="zh-CN" sz="2000">
                                  <a:latin typeface="Cambria Math" panose="02040503050406030204" pitchFamily="18" charset="0"/>
                                </a:rPr>
                                <m:t>Δ</m:t>
                              </m:r>
                              <m:r>
                                <a:rPr lang="en-US" altLang="zh-CN" sz="2000" i="1">
                                  <a:latin typeface="Cambria Math" panose="02040503050406030204" pitchFamily="18" charset="0"/>
                                </a:rPr>
                                <m:t>𝑃</m:t>
                              </m:r>
                            </m:e>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𝑄</m:t>
                                  </m:r>
                                </m:e>
                                <m:sup>
                                  <m:r>
                                    <a:rPr lang="en-US" altLang="zh-CN" sz="2000" i="1">
                                      <a:latin typeface="Cambria Math" panose="02040503050406030204" pitchFamily="18" charset="0"/>
                                    </a:rPr>
                                    <m:t>′</m:t>
                                  </m:r>
                                </m:sup>
                              </m:sSup>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𝑄</m:t>
                                  </m:r>
                                </m:e>
                                <m:sub>
                                  <m:r>
                                    <a:rPr lang="en-US" altLang="zh-CN" sz="2000">
                                      <a:latin typeface="Cambria Math" panose="02040503050406030204" pitchFamily="18" charset="0"/>
                                    </a:rPr>
                                    <m:t>0</m:t>
                                  </m:r>
                                </m:sub>
                              </m:sSub>
                              <m:r>
                                <a:rPr lang="en-US" altLang="zh-CN" sz="2000" i="1">
                                  <a:latin typeface="Cambria Math" panose="02040503050406030204" pitchFamily="18" charset="0"/>
                                </a:rPr>
                                <m:t>+</m:t>
                              </m:r>
                              <m:r>
                                <m:rPr>
                                  <m:sty m:val="p"/>
                                </m:rPr>
                                <a:rPr lang="en-US" altLang="zh-CN" sz="2000">
                                  <a:latin typeface="Cambria Math" panose="02040503050406030204" pitchFamily="18" charset="0"/>
                                </a:rPr>
                                <m:t>Δ</m:t>
                              </m:r>
                              <m:r>
                                <a:rPr lang="en-US" altLang="zh-CN" sz="2000" i="1">
                                  <a:latin typeface="Cambria Math" panose="02040503050406030204" pitchFamily="18" charset="0"/>
                                </a:rPr>
                                <m:t>𝑄</m:t>
                              </m:r>
                            </m:e>
                          </m:eqArr>
                        </m:e>
                      </m:d>
                    </m:oMath>
                  </m:oMathPara>
                </a14:m>
                <a:endParaRPr lang="en-US" altLang="zh-CN" sz="2000" dirty="0"/>
              </a:p>
              <a:p>
                <a:pPr marL="0" indent="0" algn="ctr">
                  <a:lnSpc>
                    <a:spcPct val="120000"/>
                  </a:lnSpc>
                  <a:buNone/>
                </a:pPr>
                <a:r>
                  <a:rPr lang="zh-CN" altLang="en-US" sz="2000" dirty="0"/>
                  <a:t>计算量：</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𝐴𝑉</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2</m:t>
                        </m:r>
                        <m:r>
                          <a:rPr lang="en-US" altLang="zh-CN" sz="2000" i="1">
                            <a:latin typeface="Cambria Math" panose="02040503050406030204" pitchFamily="18" charset="0"/>
                          </a:rPr>
                          <m:t>𝑛</m:t>
                        </m:r>
                      </m:e>
                      <m:sup>
                        <m:r>
                          <a:rPr lang="en-US" altLang="zh-CN" sz="2000" i="1">
                            <a:latin typeface="Cambria Math" panose="02040503050406030204" pitchFamily="18" charset="0"/>
                          </a:rPr>
                          <m:t>2</m:t>
                        </m:r>
                      </m:sup>
                    </m:sSup>
                  </m:oMath>
                </a14:m>
                <a:endParaRPr lang="en-US" altLang="zh-CN" sz="2000" dirty="0"/>
              </a:p>
              <a:p>
                <a:pPr marL="0" indent="0" algn="ctr">
                  <a:lnSpc>
                    <a:spcPct val="130000"/>
                  </a:lnSpc>
                  <a:spcAft>
                    <a:spcPts val="600"/>
                  </a:spcAft>
                  <a:buNone/>
                </a:pPr>
                <a:r>
                  <a:rPr kumimoji="1" lang="zh-CN" altLang="en-US" sz="2600" dirty="0">
                    <a:solidFill>
                      <a:srgbClr val="00418A"/>
                    </a:solidFill>
                  </a:rPr>
                  <a:t>基态潮流扩增法</a:t>
                </a:r>
                <a:endParaRPr kumimoji="1" lang="en-US" altLang="zh-CN" sz="2600" dirty="0">
                  <a:solidFill>
                    <a:srgbClr val="00418A"/>
                  </a:solidFill>
                </a:endParaRPr>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𝑉</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r>
                        <m:rPr>
                          <m:sty m:val="p"/>
                        </m:rPr>
                        <a:rPr lang="en-US" altLang="zh-CN" sz="2000">
                          <a:latin typeface="Cambria Math" panose="02040503050406030204" pitchFamily="18" charset="0"/>
                        </a:rPr>
                        <m:t>d</m:t>
                      </m:r>
                      <m:r>
                        <a:rPr lang="en-US" altLang="zh-CN" sz="2000" i="1">
                          <a:latin typeface="Cambria Math" panose="02040503050406030204" pitchFamily="18" charset="0"/>
                        </a:rPr>
                        <m:t>𝑉</m:t>
                      </m:r>
                      <m:r>
                        <a:rPr lang="en-US" altLang="zh-CN" sz="2000" i="1">
                          <a:latin typeface="Cambria Math" panose="02040503050406030204" pitchFamily="18" charset="0"/>
                        </a:rPr>
                        <m:t>, </m:t>
                      </m:r>
                      <m:r>
                        <a:rPr lang="en-US" altLang="zh-CN" sz="2000" i="1">
                          <a:latin typeface="Cambria Math" panose="02040503050406030204" pitchFamily="18" charset="0"/>
                        </a:rPr>
                        <m:t>𝑉</m:t>
                      </m:r>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m:rPr>
                              <m:sty m:val="p"/>
                            </m:rPr>
                            <a:rPr lang="en-US" altLang="zh-CN" sz="2000">
                              <a:latin typeface="Cambria Math" panose="02040503050406030204" pitchFamily="18" charset="0"/>
                            </a:rPr>
                            <m:t>Φ</m:t>
                          </m:r>
                        </m:e>
                        <m:sub>
                          <m:r>
                            <m:rPr>
                              <m:sty m:val="p"/>
                            </m:rPr>
                            <a:rPr lang="en-US" altLang="zh-CN" sz="2000">
                              <a:latin typeface="Cambria Math" panose="02040503050406030204" pitchFamily="18" charset="0"/>
                            </a:rPr>
                            <m:t>V</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Φ</m:t>
                          </m:r>
                        </m:e>
                        <m:sub>
                          <m:r>
                            <m:rPr>
                              <m:sty m:val="p"/>
                            </m:rPr>
                            <a:rPr lang="en-US" altLang="zh-CN" sz="2000">
                              <a:latin typeface="Cambria Math" panose="02040503050406030204" pitchFamily="18" charset="0"/>
                            </a:rPr>
                            <m:t>V</m:t>
                          </m:r>
                        </m:sub>
                      </m:sSub>
                    </m:oMath>
                  </m:oMathPara>
                </a14:m>
                <a:endParaRPr lang="en-US" altLang="zh-CN" sz="2000" dirty="0"/>
              </a:p>
              <a:p>
                <a:pPr marL="0" indent="0" algn="ctr">
                  <a:buNone/>
                </a:pPr>
                <a:r>
                  <a:rPr lang="zh-CN" altLang="en-US" sz="2000" dirty="0"/>
                  <a:t>计算量：</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𝐴𝑉</m:t>
                        </m:r>
                        <m:r>
                          <a:rPr lang="en-US" altLang="zh-CN" sz="2000" i="1">
                            <a:latin typeface="Cambria Math" panose="02040503050406030204" pitchFamily="18" charset="0"/>
                          </a:rPr>
                          <m:t>2</m:t>
                        </m:r>
                      </m:sub>
                    </m:sSub>
                    <m:r>
                      <a:rPr lang="en-US" altLang="zh-CN" sz="2000" i="1">
                        <a:latin typeface="Cambria Math" panose="02040503050406030204" pitchFamily="18" charset="0"/>
                      </a:rPr>
                      <m:t>=</m:t>
                    </m:r>
                    <m:r>
                      <a:rPr lang="en-US" altLang="zh-CN" sz="2000">
                        <a:latin typeface="Cambria Math" panose="02040503050406030204" pitchFamily="18" charset="0"/>
                      </a:rPr>
                      <m:t>2</m:t>
                    </m:r>
                    <m:r>
                      <a:rPr lang="en-US" altLang="zh-CN" sz="2000" i="1">
                        <a:latin typeface="Cambria Math" panose="02040503050406030204" pitchFamily="18" charset="0"/>
                      </a:rPr>
                      <m:t>𝑛</m:t>
                    </m:r>
                  </m:oMath>
                </a14:m>
                <a:endParaRPr lang="en-US" altLang="zh-CN" sz="2000" dirty="0"/>
              </a:p>
              <a:p>
                <a:pPr marL="0" indent="0" algn="ctr">
                  <a:lnSpc>
                    <a:spcPct val="140000"/>
                  </a:lnSpc>
                  <a:spcAft>
                    <a:spcPts val="600"/>
                  </a:spcAft>
                  <a:buNone/>
                </a:pPr>
                <a:r>
                  <a:rPr kumimoji="1" lang="zh-CN" altLang="en-US" sz="2600" dirty="0">
                    <a:solidFill>
                      <a:srgbClr val="00418A"/>
                    </a:solidFill>
                  </a:rPr>
                  <a:t>深度生成方法</a:t>
                </a:r>
                <a:endParaRPr kumimoji="1" lang="en-US" altLang="zh-CN" sz="2600" dirty="0">
                  <a:solidFill>
                    <a:srgbClr val="00418A"/>
                  </a:solidFill>
                </a:endParaRPr>
              </a:p>
              <a:p>
                <a:pPr marL="0" indent="0" algn="ctr">
                  <a:buNone/>
                </a:pPr>
                <a:r>
                  <a:rPr lang="zh-CN" altLang="en-US" sz="2000" dirty="0"/>
                  <a:t>变分自动编码器，对抗生成网络，深度玻尔兹曼机等，计算量：</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𝐴𝑉</m:t>
                        </m:r>
                        <m:r>
                          <a:rPr lang="en-US" altLang="zh-CN" sz="2000" i="1">
                            <a:latin typeface="Cambria Math" panose="02040503050406030204" pitchFamily="18" charset="0"/>
                          </a:rPr>
                          <m:t>3</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𝑙𝑎𝑦𝑒𝑟</m:t>
                        </m:r>
                      </m:sub>
                    </m:sSub>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𝑛</m:t>
                        </m:r>
                      </m:e>
                      <m:sup>
                        <m:r>
                          <a:rPr lang="en-US" altLang="zh-CN" sz="2000" i="1">
                            <a:latin typeface="Cambria Math" panose="02040503050406030204" pitchFamily="18" charset="0"/>
                          </a:rPr>
                          <m:t>3</m:t>
                        </m:r>
                      </m:sup>
                    </m:sSup>
                  </m:oMath>
                </a14:m>
                <a:endParaRPr lang="zh-CN" altLang="en-US" sz="2000" dirty="0"/>
              </a:p>
            </p:txBody>
          </p:sp>
        </mc:Choice>
        <mc:Fallback>
          <p:sp>
            <p:nvSpPr>
              <p:cNvPr id="3" name="内容占位符 2">
                <a:extLst>
                  <a:ext uri="{FF2B5EF4-FFF2-40B4-BE49-F238E27FC236}">
                    <a16:creationId xmlns:a16="http://schemas.microsoft.com/office/drawing/2014/main" id="{340FDAB7-D0DA-4115-BE69-2B8FC4655FF2}"/>
                  </a:ext>
                </a:extLst>
              </p:cNvPr>
              <p:cNvSpPr>
                <a:spLocks noGrp="1" noRot="1" noChangeAspect="1" noMove="1" noResize="1" noEditPoints="1" noAdjustHandles="1" noChangeArrowheads="1" noChangeShapeType="1" noTextEdit="1"/>
              </p:cNvSpPr>
              <p:nvPr>
                <p:ph idx="4294967295"/>
              </p:nvPr>
            </p:nvSpPr>
            <p:spPr>
              <a:xfrm>
                <a:off x="1121590" y="976540"/>
                <a:ext cx="9948820" cy="5881460"/>
              </a:xfrm>
              <a:blipFill>
                <a:blip r:embed="rId3"/>
                <a:stretch>
                  <a:fillRect/>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3BC12A88-C665-4355-AC68-95660E54AA87}"/>
              </a:ext>
            </a:extLst>
          </p:cNvPr>
          <p:cNvSpPr>
            <a:spLocks noGrp="1"/>
          </p:cNvSpPr>
          <p:nvPr>
            <p:ph type="title"/>
          </p:nvPr>
        </p:nvSpPr>
        <p:spPr/>
        <p:txBody>
          <a:bodyPr>
            <a:normAutofit/>
          </a:bodyPr>
          <a:lstStyle/>
          <a:p>
            <a:r>
              <a:rPr lang="zh-CN" altLang="en-US" dirty="0"/>
              <a:t>反函数法</a:t>
            </a:r>
            <a:r>
              <a:rPr lang="en-US" altLang="zh-CN" dirty="0"/>
              <a:t>——</a:t>
            </a:r>
            <a:r>
              <a:rPr lang="zh-CN" altLang="en-US" dirty="0"/>
              <a:t>初值生成方法之电压幅值生成</a:t>
            </a:r>
          </a:p>
        </p:txBody>
      </p:sp>
      <p:cxnSp>
        <p:nvCxnSpPr>
          <p:cNvPr id="5" name="直线连接符 30">
            <a:extLst>
              <a:ext uri="{FF2B5EF4-FFF2-40B4-BE49-F238E27FC236}">
                <a16:creationId xmlns:a16="http://schemas.microsoft.com/office/drawing/2014/main" id="{DBB1C10F-4D6D-4364-89E7-1210F87DA2E6}"/>
              </a:ext>
            </a:extLst>
          </p:cNvPr>
          <p:cNvCxnSpPr>
            <a:cxnSpLocks/>
          </p:cNvCxnSpPr>
          <p:nvPr/>
        </p:nvCxnSpPr>
        <p:spPr>
          <a:xfrm>
            <a:off x="4290547" y="1423548"/>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6" name="直线连接符 30">
            <a:extLst>
              <a:ext uri="{FF2B5EF4-FFF2-40B4-BE49-F238E27FC236}">
                <a16:creationId xmlns:a16="http://schemas.microsoft.com/office/drawing/2014/main" id="{3C8ABAFE-347B-4393-AE2B-728E5092E707}"/>
              </a:ext>
            </a:extLst>
          </p:cNvPr>
          <p:cNvCxnSpPr>
            <a:cxnSpLocks/>
          </p:cNvCxnSpPr>
          <p:nvPr/>
        </p:nvCxnSpPr>
        <p:spPr>
          <a:xfrm>
            <a:off x="4290547" y="5119248"/>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7" name="直线连接符 30">
            <a:extLst>
              <a:ext uri="{FF2B5EF4-FFF2-40B4-BE49-F238E27FC236}">
                <a16:creationId xmlns:a16="http://schemas.microsoft.com/office/drawing/2014/main" id="{6708BF12-4B2F-4B89-A347-A4A8EE4BFCEC}"/>
              </a:ext>
            </a:extLst>
          </p:cNvPr>
          <p:cNvCxnSpPr>
            <a:cxnSpLocks/>
          </p:cNvCxnSpPr>
          <p:nvPr/>
        </p:nvCxnSpPr>
        <p:spPr>
          <a:xfrm>
            <a:off x="4290547" y="6309873"/>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77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12A88-C665-4355-AC68-95660E54AA87}"/>
              </a:ext>
            </a:extLst>
          </p:cNvPr>
          <p:cNvSpPr>
            <a:spLocks noGrp="1"/>
          </p:cNvSpPr>
          <p:nvPr>
            <p:ph type="title"/>
          </p:nvPr>
        </p:nvSpPr>
        <p:spPr/>
        <p:txBody>
          <a:bodyPr>
            <a:normAutofit/>
          </a:bodyPr>
          <a:lstStyle/>
          <a:p>
            <a:r>
              <a:rPr lang="zh-CN" altLang="en-US" dirty="0"/>
              <a:t>反函数法</a:t>
            </a:r>
            <a:r>
              <a:rPr lang="en-US" altLang="zh-CN" dirty="0"/>
              <a:t>——</a:t>
            </a:r>
            <a:r>
              <a:rPr lang="zh-CN" altLang="en-US" dirty="0"/>
              <a:t>初值生成方法之电压相角生成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0FDAB7-D0DA-4115-BE69-2B8FC4655FF2}"/>
                  </a:ext>
                </a:extLst>
              </p:cNvPr>
              <p:cNvSpPr>
                <a:spLocks noGrp="1"/>
              </p:cNvSpPr>
              <p:nvPr>
                <p:ph idx="4294967295"/>
              </p:nvPr>
            </p:nvSpPr>
            <p:spPr>
              <a:xfrm>
                <a:off x="1734344" y="1343025"/>
                <a:ext cx="8723312" cy="4529138"/>
              </a:xfrm>
            </p:spPr>
            <p:txBody>
              <a:bodyPr>
                <a:normAutofit/>
              </a:bodyPr>
              <a:lstStyle/>
              <a:p>
                <a:pPr marL="0" indent="0" algn="ctr">
                  <a:lnSpc>
                    <a:spcPct val="120000"/>
                  </a:lnSpc>
                  <a:spcAft>
                    <a:spcPts val="600"/>
                  </a:spcAft>
                  <a:buNone/>
                </a:pPr>
                <a:r>
                  <a:rPr kumimoji="1" lang="zh-CN" altLang="en-US" sz="2400" dirty="0">
                    <a:solidFill>
                      <a:srgbClr val="00418A"/>
                    </a:solidFill>
                  </a:rPr>
                  <a:t>取值空间</a:t>
                </a:r>
                <a:endParaRPr kumimoji="1" lang="en-US" altLang="zh-CN" sz="2400" dirty="0">
                  <a:solidFill>
                    <a:srgbClr val="00418A"/>
                  </a:solidFill>
                </a:endParaRPr>
              </a:p>
              <a:p>
                <a:pPr marL="0" indent="0">
                  <a:buNone/>
                </a:pPr>
                <a:r>
                  <a:rPr lang="en-US" altLang="zh-CN" sz="2000" dirty="0"/>
                  <a:t> </a:t>
                </a:r>
                <a14:m>
                  <m:oMath xmlns:m="http://schemas.openxmlformats.org/officeDocument/2006/math">
                    <m:r>
                      <a:rPr lang="en-US" altLang="zh-CN" sz="2000" i="1">
                        <a:latin typeface="Cambria Math" panose="02040503050406030204" pitchFamily="18" charset="0"/>
                      </a:rPr>
                      <m:t>𝜃</m:t>
                    </m:r>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Φ</m:t>
                        </m:r>
                      </m:e>
                      <m:sub>
                        <m:r>
                          <a:rPr lang="en-US" altLang="zh-CN" sz="2000" i="1">
                            <a:latin typeface="Cambria Math" panose="02040503050406030204" pitchFamily="18" charset="0"/>
                          </a:rPr>
                          <m:t>𝜃</m:t>
                        </m:r>
                      </m:sub>
                    </m:sSub>
                    <m:r>
                      <a:rPr lang="en-US" altLang="zh-CN" sz="2000">
                        <a:latin typeface="Cambria Math" panose="02040503050406030204" pitchFamily="18" charset="0"/>
                      </a:rPr>
                      <m:t>=</m:t>
                    </m:r>
                    <m:d>
                      <m:dPr>
                        <m:begChr m:val="{"/>
                        <m:endChr m:val="}"/>
                        <m:ctrlPr>
                          <a:rPr lang="zh-CN" altLang="zh-CN" sz="2000" i="1">
                            <a:latin typeface="Cambria Math" panose="02040503050406030204" pitchFamily="18" charset="0"/>
                          </a:rPr>
                        </m:ctrlPr>
                      </m:dPr>
                      <m:e>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a:latin typeface="Cambria Math" panose="02040503050406030204" pitchFamily="18" charset="0"/>
                              </a:rPr>
                              <m:t>1</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a:latin typeface="Cambria Math" panose="02040503050406030204" pitchFamily="18" charset="0"/>
                              </a:rPr>
                              <m:t>2</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𝑛</m:t>
                            </m:r>
                          </m:sub>
                        </m:sSub>
                        <m:r>
                          <a:rPr lang="en-US" altLang="zh-CN" sz="2000">
                            <a:latin typeface="Cambria Math" panose="02040503050406030204" pitchFamily="18" charset="0"/>
                          </a:rPr>
                          <m:t>]</m:t>
                        </m:r>
                      </m:e>
                      <m:e>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𝑖</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I</m:t>
                            </m:r>
                          </m:e>
                          <m:sub>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𝑖</m:t>
                                </m:r>
                              </m:sub>
                            </m:sSub>
                          </m:sub>
                        </m:sSub>
                        <m:r>
                          <a:rPr lang="en-US" altLang="zh-CN" sz="2000">
                            <a:latin typeface="Cambria Math" panose="02040503050406030204" pitchFamily="18" charset="0"/>
                          </a:rPr>
                          <m:t>, </m:t>
                        </m:r>
                        <m:r>
                          <a:rPr lang="en-US" altLang="zh-CN" sz="2000" i="1">
                            <a:latin typeface="Cambria Math" panose="02040503050406030204" pitchFamily="18" charset="0"/>
                          </a:rPr>
                          <m:t>𝑖</m:t>
                        </m:r>
                        <m:r>
                          <a:rPr lang="en-US" altLang="zh-CN" sz="2000">
                            <a:latin typeface="Cambria Math" panose="02040503050406030204" pitchFamily="18" charset="0"/>
                          </a:rPr>
                          <m:t>=1,2,…,</m:t>
                        </m:r>
                        <m:r>
                          <a:rPr lang="en-US" altLang="zh-CN" sz="2000" i="1">
                            <a:latin typeface="Cambria Math" panose="02040503050406030204" pitchFamily="18" charset="0"/>
                          </a:rPr>
                          <m:t>𝑛</m:t>
                        </m:r>
                      </m:e>
                    </m:d>
                    <m:r>
                      <a:rPr lang="en-US" altLang="zh-CN" sz="2000">
                        <a:latin typeface="Cambria Math" panose="02040503050406030204" pitchFamily="18" charset="0"/>
                      </a:rPr>
                      <m:t> </m:t>
                    </m:r>
                  </m:oMath>
                </a14:m>
                <a:endParaRPr lang="zh-CN" altLang="zh-CN" sz="2000" dirty="0"/>
              </a:p>
              <a:p>
                <a:pPr marL="0" indent="0">
                  <a:buNone/>
                </a:pPr>
                <a:r>
                  <a:rPr lang="en-US" altLang="zh-CN" sz="2000" dirty="0"/>
                  <a:t> </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I</m:t>
                        </m:r>
                      </m:e>
                      <m:sub>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m:t>
                            </m:r>
                          </m:sub>
                        </m:sSub>
                      </m:sub>
                    </m:sSub>
                    <m:r>
                      <a:rPr lang="en-US" altLang="zh-CN" sz="2000">
                        <a:latin typeface="Cambria Math" panose="02040503050406030204" pitchFamily="18" charset="0"/>
                      </a:rPr>
                      <m:t>=</m:t>
                    </m:r>
                    <m:r>
                      <a:rPr lang="en-US" altLang="zh-CN" sz="2000" i="1">
                        <a:latin typeface="Cambria Math" panose="02040503050406030204" pitchFamily="18" charset="0"/>
                      </a:rPr>
                      <m:t>𝑅</m:t>
                    </m:r>
                  </m:oMath>
                </a14:m>
                <a:endParaRPr lang="en-US" altLang="zh-CN" sz="2000" dirty="0"/>
              </a:p>
              <a:p>
                <a:pPr marL="0" indent="0">
                  <a:buNone/>
                </a:pPr>
                <a:endParaRPr lang="en-US" altLang="zh-CN" sz="2000" dirty="0"/>
              </a:p>
              <a:p>
                <a:pPr marL="0" indent="0" algn="ctr">
                  <a:lnSpc>
                    <a:spcPct val="120000"/>
                  </a:lnSpc>
                  <a:spcAft>
                    <a:spcPts val="600"/>
                  </a:spcAft>
                  <a:buNone/>
                </a:pPr>
                <a:r>
                  <a:rPr kumimoji="1" lang="zh-CN" altLang="en-US" sz="2400" dirty="0">
                    <a:solidFill>
                      <a:srgbClr val="00418A"/>
                    </a:solidFill>
                  </a:rPr>
                  <a:t>两种场景和两种思路</a:t>
                </a:r>
                <a:endParaRPr kumimoji="1" lang="zh-CN" altLang="zh-CN" sz="2400" dirty="0">
                  <a:solidFill>
                    <a:srgbClr val="00418A"/>
                  </a:solidFill>
                </a:endParaRPr>
              </a:p>
            </p:txBody>
          </p:sp>
        </mc:Choice>
        <mc:Fallback xmlns="">
          <p:sp>
            <p:nvSpPr>
              <p:cNvPr id="3" name="内容占位符 2">
                <a:extLst>
                  <a:ext uri="{FF2B5EF4-FFF2-40B4-BE49-F238E27FC236}">
                    <a16:creationId xmlns:a16="http://schemas.microsoft.com/office/drawing/2014/main" id="{340FDAB7-D0DA-4115-BE69-2B8FC4655FF2}"/>
                  </a:ext>
                </a:extLst>
              </p:cNvPr>
              <p:cNvSpPr>
                <a:spLocks noGrp="1" noRot="1" noChangeAspect="1" noMove="1" noResize="1" noEditPoints="1" noAdjustHandles="1" noChangeArrowheads="1" noChangeShapeType="1" noTextEdit="1"/>
              </p:cNvSpPr>
              <p:nvPr>
                <p:ph idx="4294967295"/>
              </p:nvPr>
            </p:nvSpPr>
            <p:spPr>
              <a:xfrm>
                <a:off x="1734344" y="1343025"/>
                <a:ext cx="8723312" cy="4529138"/>
              </a:xfrm>
              <a:blipFill>
                <a:blip r:embed="rId2"/>
                <a:stretch>
                  <a:fillRect l="-280" t="-269"/>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5177F6D1-4B7A-4267-A924-CB9E1C5636AA}"/>
              </a:ext>
            </a:extLst>
          </p:cNvPr>
          <p:cNvGraphicFramePr>
            <a:graphicFrameLocks noGrp="1"/>
          </p:cNvGraphicFramePr>
          <p:nvPr>
            <p:extLst>
              <p:ext uri="{D42A27DB-BD31-4B8C-83A1-F6EECF244321}">
                <p14:modId xmlns:p14="http://schemas.microsoft.com/office/powerpoint/2010/main" val="1193199202"/>
              </p:ext>
            </p:extLst>
          </p:nvPr>
        </p:nvGraphicFramePr>
        <p:xfrm>
          <a:off x="2537505" y="3854885"/>
          <a:ext cx="7116990" cy="1524000"/>
        </p:xfrm>
        <a:graphic>
          <a:graphicData uri="http://schemas.openxmlformats.org/drawingml/2006/table">
            <a:tbl>
              <a:tblPr firstRow="1" firstCol="1" bandRow="1"/>
              <a:tblGrid>
                <a:gridCol w="2372330">
                  <a:extLst>
                    <a:ext uri="{9D8B030D-6E8A-4147-A177-3AD203B41FA5}">
                      <a16:colId xmlns:a16="http://schemas.microsoft.com/office/drawing/2014/main" val="2102496504"/>
                    </a:ext>
                  </a:extLst>
                </a:gridCol>
                <a:gridCol w="2372330">
                  <a:extLst>
                    <a:ext uri="{9D8B030D-6E8A-4147-A177-3AD203B41FA5}">
                      <a16:colId xmlns:a16="http://schemas.microsoft.com/office/drawing/2014/main" val="1915451787"/>
                    </a:ext>
                  </a:extLst>
                </a:gridCol>
                <a:gridCol w="2372330">
                  <a:extLst>
                    <a:ext uri="{9D8B030D-6E8A-4147-A177-3AD203B41FA5}">
                      <a16:colId xmlns:a16="http://schemas.microsoft.com/office/drawing/2014/main" val="221120878"/>
                    </a:ext>
                  </a:extLst>
                </a:gridCol>
              </a:tblGrid>
              <a:tr h="0">
                <a:tc>
                  <a:txBody>
                    <a:bodyPr/>
                    <a:lstStyle/>
                    <a:p>
                      <a:pPr indent="0" algn="ctr">
                        <a:lnSpc>
                          <a:spcPct val="100000"/>
                        </a:lnSpc>
                        <a:spcAft>
                          <a:spcPts val="0"/>
                        </a:spcAft>
                      </a:pPr>
                      <a:r>
                        <a:rPr lang="en-US" altLang="zh-CN" sz="2000" kern="100" dirty="0">
                          <a:effectLst/>
                          <a:latin typeface="Times New Roman" panose="02020603050405020304" pitchFamily="18" charset="0"/>
                          <a:ea typeface="宋体" panose="02010600030101010101" pitchFamily="2" charset="-122"/>
                          <a:cs typeface="Arial" panose="020B0604020202020204" pitchFamily="34" charset="0"/>
                        </a:rPr>
                        <a:t> </a:t>
                      </a:r>
                      <a:r>
                        <a:rPr lang="zh-CN" altLang="zh-CN" sz="2000" kern="100" dirty="0">
                          <a:effectLst/>
                          <a:latin typeface="Times New Roman" panose="02020603050405020304" pitchFamily="18" charset="0"/>
                          <a:ea typeface="宋体" panose="02010600030101010101" pitchFamily="2" charset="-122"/>
                          <a:cs typeface="Arial" panose="020B0604020202020204" pitchFamily="34" charset="0"/>
                        </a:rPr>
                        <a:t>思路</a:t>
                      </a:r>
                    </a:p>
                    <a:p>
                      <a:pPr indent="0" algn="just">
                        <a:lnSpc>
                          <a:spcPct val="100000"/>
                        </a:lnSpc>
                        <a:spcAft>
                          <a:spcPts val="0"/>
                        </a:spcAft>
                      </a:pPr>
                      <a:r>
                        <a:rPr lang="zh-CN" altLang="zh-CN" sz="2000" kern="100" dirty="0">
                          <a:effectLst/>
                          <a:latin typeface="Times New Roman" panose="02020603050405020304" pitchFamily="18" charset="0"/>
                          <a:ea typeface="宋体" panose="02010600030101010101" pitchFamily="2" charset="-122"/>
                          <a:cs typeface="Arial" panose="020B0604020202020204" pitchFamily="34" charset="0"/>
                        </a:rPr>
                        <a:t>场景</a:t>
                      </a:r>
                      <a:endParaRPr lang="zh-CN" sz="2000" b="1" kern="1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局部线性化</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启发式方法</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386589"/>
                  </a:ext>
                </a:extLst>
              </a:tr>
              <a:tr h="0">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少量计划潮流</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考虑幅值的直流潮流法</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输电通道设计法</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57929934"/>
                  </a:ext>
                </a:extLst>
              </a:tr>
              <a:tr h="0">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大规模潮流样本</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基态潮流扩增法</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zh-CN" sz="2000" kern="100" dirty="0">
                          <a:effectLst/>
                          <a:latin typeface="Times New Roman" panose="02020603050405020304" pitchFamily="18" charset="0"/>
                          <a:ea typeface="宋体" panose="02010600030101010101" pitchFamily="2" charset="-122"/>
                          <a:cs typeface="Arial" panose="020B0604020202020204" pitchFamily="34" charset="0"/>
                        </a:rPr>
                        <a:t>输电通道约束法</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1524098"/>
                  </a:ext>
                </a:extLst>
              </a:tr>
            </a:tbl>
          </a:graphicData>
        </a:graphic>
      </p:graphicFrame>
      <p:cxnSp>
        <p:nvCxnSpPr>
          <p:cNvPr id="8" name="直线连接符 30">
            <a:extLst>
              <a:ext uri="{FF2B5EF4-FFF2-40B4-BE49-F238E27FC236}">
                <a16:creationId xmlns:a16="http://schemas.microsoft.com/office/drawing/2014/main" id="{C4430D13-83E1-4E06-9497-58E81B164C96}"/>
              </a:ext>
            </a:extLst>
          </p:cNvPr>
          <p:cNvCxnSpPr>
            <a:cxnSpLocks/>
          </p:cNvCxnSpPr>
          <p:nvPr/>
        </p:nvCxnSpPr>
        <p:spPr>
          <a:xfrm>
            <a:off x="4092702" y="1890273"/>
            <a:ext cx="4006597"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0" name="直线连接符 30">
            <a:extLst>
              <a:ext uri="{FF2B5EF4-FFF2-40B4-BE49-F238E27FC236}">
                <a16:creationId xmlns:a16="http://schemas.microsoft.com/office/drawing/2014/main" id="{95A7F875-9F98-4EF6-A0D6-16561A929898}"/>
              </a:ext>
            </a:extLst>
          </p:cNvPr>
          <p:cNvCxnSpPr>
            <a:cxnSpLocks/>
          </p:cNvCxnSpPr>
          <p:nvPr/>
        </p:nvCxnSpPr>
        <p:spPr>
          <a:xfrm>
            <a:off x="4106989" y="3728598"/>
            <a:ext cx="3978022"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402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361604-F6EF-4855-A493-6B73B82D0E98}"/>
              </a:ext>
            </a:extLst>
          </p:cNvPr>
          <p:cNvSpPr>
            <a:spLocks noGrp="1"/>
          </p:cNvSpPr>
          <p:nvPr>
            <p:ph type="title"/>
          </p:nvPr>
        </p:nvSpPr>
        <p:spPr/>
        <p:txBody>
          <a:bodyPr/>
          <a:lstStyle/>
          <a:p>
            <a:r>
              <a:rPr lang="zh-CN" altLang="en-US" dirty="0"/>
              <a:t>反函数法</a:t>
            </a:r>
            <a:r>
              <a:rPr lang="en-US" altLang="zh-CN" dirty="0"/>
              <a:t>——</a:t>
            </a:r>
            <a:r>
              <a:rPr lang="zh-CN" altLang="en-US" dirty="0"/>
              <a:t>初值生成方法之电压相角生成</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2928CC-7F45-4317-9CEB-3E98702A4E44}"/>
                  </a:ext>
                </a:extLst>
              </p:cNvPr>
              <p:cNvSpPr/>
              <p:nvPr/>
            </p:nvSpPr>
            <p:spPr>
              <a:xfrm>
                <a:off x="1339703" y="1317853"/>
                <a:ext cx="8756798" cy="5132431"/>
              </a:xfrm>
              <a:prstGeom prst="rect">
                <a:avLst/>
              </a:prstGeom>
            </p:spPr>
            <p:txBody>
              <a:bodyPr wrap="square">
                <a:spAutoFit/>
              </a:bodyPr>
              <a:lstStyle/>
              <a:p>
                <a:r>
                  <a:rPr kumimoji="1" lang="zh-CN" altLang="en-US" sz="2400" dirty="0">
                    <a:solidFill>
                      <a:srgbClr val="00418A"/>
                    </a:solidFill>
                  </a:rPr>
                  <a:t>考虑幅值的直流潮流法</a:t>
                </a:r>
                <a:endParaRPr kumimoji="1" lang="en-US" altLang="zh-CN" sz="2400" dirty="0">
                  <a:solidFill>
                    <a:srgbClr val="00418A"/>
                  </a:solidFill>
                </a:endParaRPr>
              </a:p>
              <a:p>
                <a:pPr/>
                <a14:m>
                  <m:oMathPara xmlns:m="http://schemas.openxmlformats.org/officeDocument/2006/math">
                    <m:oMathParaPr>
                      <m:jc m:val="centerGroup"/>
                    </m:oMathParaPr>
                    <m:oMath xmlns:m="http://schemas.openxmlformats.org/officeDocument/2006/math">
                      <m:f>
                        <m:fPr>
                          <m:ctrlPr>
                            <a:rPr lang="zh-CN" altLang="zh-CN" sz="2000" i="1">
                              <a:latin typeface="Cambria Math" panose="02040503050406030204" pitchFamily="18" charset="0"/>
                            </a:rPr>
                          </m:ctrlPr>
                        </m:fPr>
                        <m:num>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𝑖𝑗</m:t>
                              </m:r>
                            </m:sub>
                          </m:sSub>
                        </m:num>
                        <m:den>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m:t>
                              </m:r>
                            </m:sub>
                          </m:sSub>
                        </m:den>
                      </m:f>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r>
                            <a:rPr lang="en-US" altLang="zh-CN" sz="2000">
                              <a:latin typeface="Cambria Math" panose="02040503050406030204" pitchFamily="18" charset="0"/>
                            </a:rPr>
                            <m:t>1</m:t>
                          </m:r>
                        </m:num>
                        <m:den>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𝑖𝑗</m:t>
                              </m:r>
                            </m:sub>
                          </m:sSub>
                        </m:den>
                      </m:f>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𝑗</m:t>
                          </m:r>
                        </m:sub>
                      </m:sSub>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𝑗</m:t>
                          </m:r>
                        </m:sub>
                      </m:sSub>
                      <m:r>
                        <a:rPr lang="en-US" altLang="zh-CN" sz="2000">
                          <a:latin typeface="Cambria Math" panose="02040503050406030204" pitchFamily="18" charset="0"/>
                        </a:rPr>
                        <m:t>)</m:t>
                      </m:r>
                    </m:oMath>
                  </m:oMathPara>
                </a14:m>
                <a:endParaRPr lang="en-US" altLang="zh-CN" sz="2000" dirty="0"/>
              </a:p>
              <a:p>
                <a:r>
                  <a:rPr lang="zh-CN" altLang="zh-CN" sz="2000" dirty="0"/>
                  <a:t>矩阵形式的节点方程为</a:t>
                </a:r>
              </a:p>
              <a:p>
                <a:pPr/>
                <a14:m>
                  <m:oMathPara xmlns:m="http://schemas.openxmlformats.org/officeDocument/2006/math">
                    <m:oMathParaPr>
                      <m:jc m:val="centerGroup"/>
                    </m:oMathParaPr>
                    <m:oMath xmlns:m="http://schemas.openxmlformats.org/officeDocument/2006/math">
                      <m:f>
                        <m:fPr>
                          <m:ctrlPr>
                            <a:rPr lang="zh-CN" altLang="zh-CN" sz="2000" i="1">
                              <a:latin typeface="Cambria Math" panose="02040503050406030204" pitchFamily="18" charset="0"/>
                            </a:rPr>
                          </m:ctrlPr>
                        </m:fPr>
                        <m:num>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𝑃</m:t>
                              </m:r>
                            </m:e>
                            <m:sup>
                              <m:r>
                                <a:rPr lang="en-US" altLang="zh-CN" sz="2000" i="1">
                                  <a:latin typeface="Cambria Math" panose="02040503050406030204" pitchFamily="18" charset="0"/>
                                </a:rPr>
                                <m:t>𝑆𝑃</m:t>
                              </m:r>
                            </m:sup>
                          </m:sSup>
                        </m:num>
                        <m:den>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𝑉</m:t>
                              </m:r>
                            </m:e>
                            <m:sup>
                              <m:r>
                                <a:rPr lang="en-US" altLang="zh-CN" sz="2000" i="1">
                                  <a:latin typeface="Cambria Math" panose="02040503050406030204" pitchFamily="18" charset="0"/>
                                </a:rPr>
                                <m:t>𝑆𝑃</m:t>
                              </m:r>
                            </m:sup>
                          </m:sSup>
                        </m:den>
                      </m:f>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a:latin typeface="Cambria Math" panose="02040503050406030204" pitchFamily="18" charset="0"/>
                            </a:rPr>
                            <m:t>0</m:t>
                          </m:r>
                        </m:sub>
                      </m:sSub>
                      <m:r>
                        <m:rPr>
                          <m:sty m:val="p"/>
                        </m:rPr>
                        <a:rPr lang="en-US" altLang="zh-CN" sz="2000">
                          <a:latin typeface="Cambria Math" panose="02040503050406030204" pitchFamily="18" charset="0"/>
                        </a:rPr>
                        <m:t>Diag</m:t>
                      </m:r>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𝑉</m:t>
                              </m:r>
                            </m:e>
                            <m:sup>
                              <m:r>
                                <a:rPr lang="en-US" altLang="zh-CN" sz="2000" i="1">
                                  <a:latin typeface="Cambria Math" panose="02040503050406030204" pitchFamily="18" charset="0"/>
                                </a:rPr>
                                <m:t>𝑆𝑃</m:t>
                              </m:r>
                            </m:sup>
                          </m:sSup>
                        </m:e>
                      </m:d>
                      <m:r>
                        <a:rPr lang="en-US" altLang="zh-CN" sz="2000" i="1">
                          <a:latin typeface="Cambria Math" panose="02040503050406030204" pitchFamily="18" charset="0"/>
                        </a:rPr>
                        <m:t>𝜃</m:t>
                      </m:r>
                    </m:oMath>
                  </m:oMathPara>
                </a14:m>
                <a:endParaRPr lang="en-US" altLang="zh-CN" sz="2000" dirty="0"/>
              </a:p>
              <a:p>
                <a:r>
                  <a:rPr lang="zh-CN" altLang="en-US" sz="2000" b="1" dirty="0"/>
                  <a:t>计算量</a:t>
                </a:r>
                <a:endParaRPr lang="en-US" altLang="zh-CN" sz="2000" b="1" dirty="0"/>
              </a:p>
              <a:p>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𝐴</m:t>
                          </m:r>
                          <m:r>
                            <a:rPr lang="en-US" altLang="zh-CN" sz="2000" i="1">
                              <a:latin typeface="Cambria Math" panose="02040503050406030204" pitchFamily="18" charset="0"/>
                            </a:rPr>
                            <m:t>𝜃</m:t>
                          </m:r>
                          <m:r>
                            <a:rPr lang="en-US" altLang="zh-CN" sz="2000" i="1">
                              <a:latin typeface="Cambria Math" panose="02040503050406030204" pitchFamily="18" charset="0"/>
                            </a:rPr>
                            <m:t>1</m:t>
                          </m:r>
                        </m:sub>
                      </m:sSub>
                      <m:r>
                        <a:rPr lang="en-US" altLang="zh-CN" sz="2000" i="1">
                          <a:latin typeface="Cambria Math" panose="02040503050406030204" pitchFamily="18" charset="0"/>
                        </a:rPr>
                        <m:t>=2</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𝑛</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+2</m:t>
                      </m:r>
                      <m:r>
                        <a:rPr lang="en-US" altLang="zh-CN" sz="2000" i="1">
                          <a:latin typeface="Cambria Math" panose="02040503050406030204" pitchFamily="18" charset="0"/>
                        </a:rPr>
                        <m:t>𝑛</m:t>
                      </m:r>
                    </m:oMath>
                  </m:oMathPara>
                </a14:m>
                <a:endParaRPr lang="en-US" altLang="zh-CN" sz="2000" dirty="0"/>
              </a:p>
              <a:p>
                <a:pPr>
                  <a:lnSpc>
                    <a:spcPct val="120000"/>
                  </a:lnSpc>
                  <a:spcAft>
                    <a:spcPts val="600"/>
                  </a:spcAft>
                </a:pPr>
                <a:endParaRPr kumimoji="1" lang="en-US" altLang="zh-CN" sz="2400" dirty="0">
                  <a:solidFill>
                    <a:srgbClr val="00418A"/>
                  </a:solidFill>
                </a:endParaRPr>
              </a:p>
              <a:p>
                <a:pPr>
                  <a:lnSpc>
                    <a:spcPct val="120000"/>
                  </a:lnSpc>
                  <a:spcAft>
                    <a:spcPts val="600"/>
                  </a:spcAft>
                </a:pPr>
                <a:r>
                  <a:rPr kumimoji="1" lang="zh-CN" altLang="en-US" sz="2400" dirty="0">
                    <a:solidFill>
                      <a:srgbClr val="00418A"/>
                    </a:solidFill>
                  </a:rPr>
                  <a:t>基态潮流扩增法</a:t>
                </a:r>
                <a:endParaRPr kumimoji="1" lang="en-US" altLang="zh-CN" sz="2400" dirty="0">
                  <a:solidFill>
                    <a:srgbClr val="00418A"/>
                  </a:solidFill>
                </a:endParaRPr>
              </a:p>
              <a:p>
                <a:pPr>
                  <a:lnSpc>
                    <a:spcPct val="120000"/>
                  </a:lnSpc>
                </a:pPr>
                <a:r>
                  <a:rPr lang="zh-CN" altLang="zh-CN" sz="2000" dirty="0"/>
                  <a:t>假设了</a:t>
                </a:r>
                <a14:m>
                  <m:oMath xmlns:m="http://schemas.openxmlformats.org/officeDocument/2006/math">
                    <m:r>
                      <a:rPr lang="en-US" altLang="zh-CN" sz="2000" i="1">
                        <a:latin typeface="Cambria Math" panose="02040503050406030204" pitchFamily="18" charset="0"/>
                      </a:rPr>
                      <m:t>𝑃</m:t>
                    </m:r>
                  </m:oMath>
                </a14:m>
                <a:r>
                  <a:rPr lang="zh-CN" altLang="zh-CN" sz="2000" dirty="0"/>
                  <a:t>与</a:t>
                </a:r>
                <a14:m>
                  <m:oMath xmlns:m="http://schemas.openxmlformats.org/officeDocument/2006/math">
                    <m:r>
                      <a:rPr lang="en-US" altLang="zh-CN" sz="2000" i="1">
                        <a:latin typeface="Cambria Math" panose="02040503050406030204" pitchFamily="18" charset="0"/>
                      </a:rPr>
                      <m:t>𝜃</m:t>
                    </m:r>
                  </m:oMath>
                </a14:m>
                <a:r>
                  <a:rPr lang="zh-CN" altLang="zh-CN" sz="2000" dirty="0"/>
                  <a:t>之间的局部线性关系</a:t>
                </a:r>
                <a:endParaRPr lang="en-US" altLang="zh-CN" sz="2000" dirty="0"/>
              </a:p>
              <a:p>
                <a:pPr>
                  <a:lnSpc>
                    <a:spcPct val="120000"/>
                  </a:lnSpc>
                </a:pPr>
                <a:r>
                  <a:rPr lang="zh-CN" altLang="zh-CN" sz="2000" b="1" dirty="0"/>
                  <a:t>计算量</a:t>
                </a:r>
                <a:r>
                  <a:rPr lang="en-US" altLang="zh-CN" sz="2000" b="1" dirty="0"/>
                  <a:t>	</a:t>
                </a:r>
                <a:r>
                  <a:rPr lang="en-US" altLang="zh-CN" sz="2000" dirty="0"/>
                  <a:t>	</a:t>
                </a:r>
              </a:p>
              <a:p>
                <a:pPr>
                  <a:lnSpc>
                    <a:spcPct val="120000"/>
                  </a:lnSpc>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𝐴</m:t>
                          </m:r>
                          <m:r>
                            <a:rPr lang="en-US" altLang="zh-CN" sz="2000" i="1">
                              <a:latin typeface="Cambria Math" panose="02040503050406030204" pitchFamily="18" charset="0"/>
                            </a:rPr>
                            <m:t>𝜃</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𝑛</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r>
                        <a:rPr lang="en-US" altLang="zh-CN" sz="2000" i="1">
                          <a:latin typeface="Cambria Math" panose="02040503050406030204" pitchFamily="18" charset="0"/>
                        </a:rPr>
                        <m:t>𝑛</m:t>
                      </m:r>
                    </m:oMath>
                  </m:oMathPara>
                </a14:m>
                <a:endParaRPr lang="en-US" altLang="zh-CN" sz="2000" dirty="0"/>
              </a:p>
              <a:p>
                <a:endParaRPr lang="zh-CN" altLang="en-US" sz="2000" dirty="0"/>
              </a:p>
            </p:txBody>
          </p:sp>
        </mc:Choice>
        <mc:Fallback xmlns="">
          <p:sp>
            <p:nvSpPr>
              <p:cNvPr id="4" name="矩形 3">
                <a:extLst>
                  <a:ext uri="{FF2B5EF4-FFF2-40B4-BE49-F238E27FC236}">
                    <a16:creationId xmlns:a16="http://schemas.microsoft.com/office/drawing/2014/main" id="{C02928CC-7F45-4317-9CEB-3E98702A4E44}"/>
                  </a:ext>
                </a:extLst>
              </p:cNvPr>
              <p:cNvSpPr>
                <a:spLocks noRot="1" noChangeAspect="1" noMove="1" noResize="1" noEditPoints="1" noAdjustHandles="1" noChangeArrowheads="1" noChangeShapeType="1" noTextEdit="1"/>
              </p:cNvSpPr>
              <p:nvPr/>
            </p:nvSpPr>
            <p:spPr>
              <a:xfrm>
                <a:off x="1339703" y="1317853"/>
                <a:ext cx="8756798" cy="5132431"/>
              </a:xfrm>
              <a:prstGeom prst="rect">
                <a:avLst/>
              </a:prstGeom>
              <a:blipFill>
                <a:blip r:embed="rId2"/>
                <a:stretch>
                  <a:fillRect l="-1114" t="-950"/>
                </a:stretch>
              </a:blipFill>
            </p:spPr>
            <p:txBody>
              <a:bodyPr/>
              <a:lstStyle/>
              <a:p>
                <a:r>
                  <a:rPr lang="zh-CN" altLang="en-US">
                    <a:noFill/>
                  </a:rPr>
                  <a:t> </a:t>
                </a:r>
              </a:p>
            </p:txBody>
          </p:sp>
        </mc:Fallback>
      </mc:AlternateContent>
      <p:cxnSp>
        <p:nvCxnSpPr>
          <p:cNvPr id="5" name="直线连接符 30">
            <a:extLst>
              <a:ext uri="{FF2B5EF4-FFF2-40B4-BE49-F238E27FC236}">
                <a16:creationId xmlns:a16="http://schemas.microsoft.com/office/drawing/2014/main" id="{13A8644C-02B4-4936-9033-A455BFAF7972}"/>
              </a:ext>
            </a:extLst>
          </p:cNvPr>
          <p:cNvCxnSpPr>
            <a:cxnSpLocks/>
          </p:cNvCxnSpPr>
          <p:nvPr/>
        </p:nvCxnSpPr>
        <p:spPr>
          <a:xfrm>
            <a:off x="1432178" y="1737873"/>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6" name="直线连接符 30">
            <a:extLst>
              <a:ext uri="{FF2B5EF4-FFF2-40B4-BE49-F238E27FC236}">
                <a16:creationId xmlns:a16="http://schemas.microsoft.com/office/drawing/2014/main" id="{463B29CF-DC6A-4735-A393-C706EE11281E}"/>
              </a:ext>
            </a:extLst>
          </p:cNvPr>
          <p:cNvCxnSpPr>
            <a:cxnSpLocks/>
          </p:cNvCxnSpPr>
          <p:nvPr/>
        </p:nvCxnSpPr>
        <p:spPr>
          <a:xfrm>
            <a:off x="1432178" y="4852548"/>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056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1F5C7DBF-BDDE-441B-9F0A-DE828F170BE3}"/>
              </a:ext>
            </a:extLst>
          </p:cNvPr>
          <p:cNvSpPr>
            <a:spLocks noGrp="1"/>
          </p:cNvSpPr>
          <p:nvPr>
            <p:ph type="pic" sz="quarter" idx="11"/>
          </p:nvPr>
        </p:nvSpPr>
        <p:spPr>
          <a:xfrm>
            <a:off x="939278" y="1513139"/>
            <a:ext cx="5031536" cy="4598296"/>
          </a:xfrm>
          <a:blipFill>
            <a:blip r:embed="rId3"/>
            <a:stretch>
              <a:fillRect l="-7140" t="7564" b="9515"/>
            </a:stretch>
          </a:blipFill>
        </p:spPr>
      </p:sp>
      <p:sp>
        <p:nvSpPr>
          <p:cNvPr id="2" name="标题 1">
            <a:extLst>
              <a:ext uri="{FF2B5EF4-FFF2-40B4-BE49-F238E27FC236}">
                <a16:creationId xmlns:a16="http://schemas.microsoft.com/office/drawing/2014/main" id="{3BC12A88-C665-4355-AC68-95660E54AA87}"/>
              </a:ext>
            </a:extLst>
          </p:cNvPr>
          <p:cNvSpPr>
            <a:spLocks noGrp="1"/>
          </p:cNvSpPr>
          <p:nvPr>
            <p:ph type="title"/>
          </p:nvPr>
        </p:nvSpPr>
        <p:spPr/>
        <p:txBody>
          <a:bodyPr>
            <a:normAutofit/>
          </a:bodyPr>
          <a:lstStyle/>
          <a:p>
            <a:r>
              <a:rPr lang="zh-CN" altLang="en-US" dirty="0"/>
              <a:t>反函数法</a:t>
            </a:r>
            <a:r>
              <a:rPr lang="en-US" altLang="zh-CN" dirty="0"/>
              <a:t>——</a:t>
            </a:r>
            <a:r>
              <a:rPr lang="zh-CN" altLang="en-US" dirty="0"/>
              <a:t>初值生成方法之电压相角生成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0FDAB7-D0DA-4115-BE69-2B8FC4655FF2}"/>
                  </a:ext>
                </a:extLst>
              </p:cNvPr>
              <p:cNvSpPr>
                <a:spLocks noGrp="1"/>
              </p:cNvSpPr>
              <p:nvPr>
                <p:ph idx="4294967295"/>
              </p:nvPr>
            </p:nvSpPr>
            <p:spPr>
              <a:xfrm>
                <a:off x="6221188" y="1352554"/>
                <a:ext cx="5731326" cy="4867268"/>
              </a:xfrm>
            </p:spPr>
            <p:txBody>
              <a:bodyPr>
                <a:normAutofit/>
              </a:bodyPr>
              <a:lstStyle/>
              <a:p>
                <a:pPr marL="0" indent="0">
                  <a:lnSpc>
                    <a:spcPct val="120000"/>
                  </a:lnSpc>
                  <a:buNone/>
                </a:pPr>
                <a:r>
                  <a:rPr kumimoji="1" lang="zh-CN" altLang="en-US" sz="2400" dirty="0">
                    <a:solidFill>
                      <a:srgbClr val="00418A"/>
                    </a:solidFill>
                  </a:rPr>
                  <a:t>输电通道设计法</a:t>
                </a:r>
                <a:endParaRPr kumimoji="1" lang="en-US" altLang="zh-CN" sz="2400" dirty="0">
                  <a:solidFill>
                    <a:srgbClr val="00418A"/>
                  </a:solidFill>
                </a:endParaRPr>
              </a:p>
              <a:p>
                <a:pPr marL="0" indent="0">
                  <a:lnSpc>
                    <a:spcPct val="120000"/>
                  </a:lnSpc>
                  <a:buNone/>
                </a:pPr>
                <a:r>
                  <a:rPr lang="zh-CN" altLang="en-US" sz="2000" dirty="0"/>
                  <a:t>输电通道定义：相角下降的路径</a:t>
                </a:r>
                <a:endParaRPr lang="en-US" altLang="zh-CN" sz="2000" dirty="0"/>
              </a:p>
              <a:p>
                <a:pPr marL="0" indent="0">
                  <a:lnSpc>
                    <a:spcPct val="120000"/>
                  </a:lnSpc>
                  <a:buNone/>
                </a:pPr>
                <a:r>
                  <a:rPr lang="zh-CN" altLang="zh-CN" sz="2000" dirty="0"/>
                  <a:t>总</a:t>
                </a:r>
                <a:r>
                  <a:rPr lang="zh-CN" altLang="en-US" sz="2000" dirty="0"/>
                  <a:t>计算量</a:t>
                </a:r>
                <a:r>
                  <a:rPr lang="zh-CN" altLang="zh-CN" sz="2000" dirty="0"/>
                  <a:t>位于基于支路数量（</a:t>
                </a:r>
                <a14:m>
                  <m:oMath xmlns:m="http://schemas.openxmlformats.org/officeDocument/2006/math">
                    <m:r>
                      <a:rPr lang="en-US" altLang="zh-CN" sz="2000" i="1">
                        <a:latin typeface="Cambria Math" panose="02040503050406030204" pitchFamily="18" charset="0"/>
                      </a:rPr>
                      <m:t>𝑂</m:t>
                    </m:r>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𝑛</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oMath>
                </a14:m>
                <a:r>
                  <a:rPr lang="zh-CN" altLang="zh-CN" sz="2000" dirty="0"/>
                  <a:t>）的直接给定与解潮流计算量之间。</a:t>
                </a:r>
                <a:endParaRPr lang="en-US" altLang="zh-CN" sz="2000" dirty="0"/>
              </a:p>
              <a:p>
                <a:pPr marL="0" indent="0">
                  <a:lnSpc>
                    <a:spcPct val="120000"/>
                  </a:lnSpc>
                  <a:buNone/>
                </a:pPr>
                <a:r>
                  <a:rPr lang="zh-CN" altLang="en-US" sz="2000" b="1" dirty="0"/>
                  <a:t>计算量</a:t>
                </a:r>
                <a:r>
                  <a:rPr lang="en-US" altLang="zh-CN" sz="2000" b="1" dirty="0"/>
                  <a:t>	</a:t>
                </a:r>
                <a:r>
                  <a:rPr lang="en-US" altLang="zh-CN" sz="2000" dirty="0"/>
                  <a:t>	</a:t>
                </a:r>
                <a14:m>
                  <m:oMath xmlns:m="http://schemas.openxmlformats.org/officeDocument/2006/math">
                    <m:d>
                      <m:dPr>
                        <m:ctrlPr>
                          <a:rPr lang="zh-CN" altLang="zh-CN" sz="2000" i="1">
                            <a:latin typeface="Cambria Math" panose="02040503050406030204" pitchFamily="18" charset="0"/>
                          </a:rPr>
                        </m:ctrlPr>
                      </m:dPr>
                      <m:e>
                        <m:r>
                          <a:rPr lang="en-US" altLang="zh-CN" sz="2000" i="1">
                            <a:latin typeface="Cambria Math" panose="02040503050406030204" pitchFamily="18" charset="0"/>
                          </a:rPr>
                          <m:t>4~5</m:t>
                        </m:r>
                      </m:e>
                    </m:d>
                    <m:r>
                      <a:rPr lang="en-US" altLang="zh-CN" sz="2000" i="1">
                        <a:latin typeface="Cambria Math" panose="02040503050406030204" pitchFamily="18" charset="0"/>
                      </a:rPr>
                      <m:t>𝑛</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𝐴</m:t>
                        </m:r>
                        <m:r>
                          <a:rPr lang="en-US" altLang="zh-CN" sz="2000" i="1">
                            <a:latin typeface="Cambria Math" panose="02040503050406030204" pitchFamily="18" charset="0"/>
                          </a:rPr>
                          <m:t>𝜃</m:t>
                        </m:r>
                        <m:r>
                          <a:rPr lang="en-US" altLang="zh-CN" sz="2000" i="1">
                            <a:latin typeface="Cambria Math" panose="02040503050406030204" pitchFamily="18" charset="0"/>
                          </a:rPr>
                          <m:t>3</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zh-CN" altLang="zh-CN" sz="2000">
                            <a:latin typeface="Cambria Math" panose="02040503050406030204" pitchFamily="18" charset="0"/>
                          </a:rPr>
                          <m:t>解潮流</m:t>
                        </m:r>
                      </m:sub>
                    </m:sSub>
                  </m:oMath>
                </a14:m>
                <a:endParaRPr lang="en-US" altLang="zh-CN" sz="2000" dirty="0"/>
              </a:p>
              <a:p>
                <a:pPr marL="0" indent="0">
                  <a:lnSpc>
                    <a:spcPct val="120000"/>
                  </a:lnSpc>
                  <a:buNone/>
                </a:pPr>
                <a:endParaRPr kumimoji="1" lang="en-US" altLang="zh-CN" sz="2000" dirty="0">
                  <a:solidFill>
                    <a:srgbClr val="00418A"/>
                  </a:solidFill>
                </a:endParaRPr>
              </a:p>
              <a:p>
                <a:pPr marL="0" indent="0">
                  <a:lnSpc>
                    <a:spcPct val="120000"/>
                  </a:lnSpc>
                  <a:buNone/>
                </a:pPr>
                <a:r>
                  <a:rPr kumimoji="1" lang="zh-CN" altLang="en-US" sz="2400" dirty="0">
                    <a:solidFill>
                      <a:srgbClr val="00418A"/>
                    </a:solidFill>
                  </a:rPr>
                  <a:t>输电通道约束法</a:t>
                </a:r>
                <a:endParaRPr kumimoji="1" lang="en-US" altLang="zh-CN" sz="2400" dirty="0">
                  <a:solidFill>
                    <a:srgbClr val="00418A"/>
                  </a:solidFill>
                </a:endParaRPr>
              </a:p>
              <a:p>
                <a:pPr marL="0" indent="0">
                  <a:lnSpc>
                    <a:spcPct val="120000"/>
                  </a:lnSpc>
                  <a:buNone/>
                </a:pPr>
                <a:r>
                  <a:rPr lang="zh-CN" altLang="zh-CN" sz="2000" dirty="0"/>
                  <a:t>方法可以看作是给定了若干约束后的生成随机数的问题，计算复杂度</a:t>
                </a:r>
                <a14:m>
                  <m:oMath xmlns:m="http://schemas.openxmlformats.org/officeDocument/2006/math">
                    <m:r>
                      <a:rPr lang="en-US" altLang="zh-CN" sz="2000" i="1">
                        <a:latin typeface="Cambria Math" panose="02040503050406030204" pitchFamily="18" charset="0"/>
                      </a:rPr>
                      <m:t>𝑂</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oMath>
                </a14:m>
                <a:r>
                  <a:rPr lang="zh-CN" altLang="zh-CN" sz="2000" dirty="0"/>
                  <a:t>，</a:t>
                </a:r>
                <a:endParaRPr lang="en-US" altLang="zh-CN" sz="2000" dirty="0"/>
              </a:p>
              <a:p>
                <a:pPr marL="0" indent="0">
                  <a:lnSpc>
                    <a:spcPct val="120000"/>
                  </a:lnSpc>
                  <a:buNone/>
                </a:pPr>
                <a:r>
                  <a:rPr lang="zh-CN" altLang="en-US" sz="2000" b="1" dirty="0"/>
                  <a:t>计算量</a:t>
                </a:r>
                <a:r>
                  <a:rPr lang="en-US" altLang="zh-CN" sz="2000" b="1" dirty="0"/>
                  <a:t>	</a:t>
                </a:r>
                <a:r>
                  <a:rPr lang="en-US" altLang="zh-CN" sz="2000" dirty="0"/>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𝐴</m:t>
                        </m:r>
                        <m:r>
                          <a:rPr lang="en-US" altLang="zh-CN" sz="2000" i="1">
                            <a:latin typeface="Cambria Math" panose="02040503050406030204" pitchFamily="18" charset="0"/>
                          </a:rPr>
                          <m:t>𝜃</m:t>
                        </m:r>
                        <m:r>
                          <a:rPr lang="en-US" altLang="zh-CN" sz="2000" i="1">
                            <a:latin typeface="Cambria Math" panose="02040503050406030204" pitchFamily="18" charset="0"/>
                          </a:rPr>
                          <m:t>4</m:t>
                        </m:r>
                      </m:sub>
                    </m:sSub>
                    <m:r>
                      <a:rPr lang="en-US" altLang="zh-CN" sz="2000" i="1">
                        <a:latin typeface="Cambria Math" panose="02040503050406030204" pitchFamily="18" charset="0"/>
                      </a:rPr>
                      <m:t>=</m:t>
                    </m:r>
                    <m:r>
                      <a:rPr lang="en-US" altLang="zh-CN" sz="2000" i="1">
                        <a:latin typeface="Cambria Math" panose="02040503050406030204" pitchFamily="18" charset="0"/>
                      </a:rPr>
                      <m:t>𝑛</m:t>
                    </m:r>
                  </m:oMath>
                </a14:m>
                <a:endParaRPr lang="zh-CN" altLang="en-US" sz="2000" dirty="0"/>
              </a:p>
            </p:txBody>
          </p:sp>
        </mc:Choice>
        <mc:Fallback xmlns="">
          <p:sp>
            <p:nvSpPr>
              <p:cNvPr id="3" name="内容占位符 2">
                <a:extLst>
                  <a:ext uri="{FF2B5EF4-FFF2-40B4-BE49-F238E27FC236}">
                    <a16:creationId xmlns:a16="http://schemas.microsoft.com/office/drawing/2014/main" id="{340FDAB7-D0DA-4115-BE69-2B8FC4655FF2}"/>
                  </a:ext>
                </a:extLst>
              </p:cNvPr>
              <p:cNvSpPr>
                <a:spLocks noGrp="1" noRot="1" noChangeAspect="1" noMove="1" noResize="1" noEditPoints="1" noAdjustHandles="1" noChangeArrowheads="1" noChangeShapeType="1" noTextEdit="1"/>
              </p:cNvSpPr>
              <p:nvPr>
                <p:ph idx="4294967295"/>
              </p:nvPr>
            </p:nvSpPr>
            <p:spPr>
              <a:xfrm>
                <a:off x="6221188" y="1352554"/>
                <a:ext cx="5731326" cy="4867268"/>
              </a:xfrm>
              <a:blipFill>
                <a:blip r:embed="rId4"/>
                <a:stretch>
                  <a:fillRect l="-3298" t="-251" r="-532" b="-2256"/>
                </a:stretch>
              </a:blipFill>
            </p:spPr>
            <p:txBody>
              <a:bodyPr/>
              <a:lstStyle/>
              <a:p>
                <a:r>
                  <a:rPr lang="zh-CN" altLang="en-US">
                    <a:noFill/>
                  </a:rPr>
                  <a:t> </a:t>
                </a:r>
              </a:p>
            </p:txBody>
          </p:sp>
        </mc:Fallback>
      </mc:AlternateContent>
      <p:sp>
        <p:nvSpPr>
          <p:cNvPr id="5" name="Rectangle 2">
            <a:extLst>
              <a:ext uri="{FF2B5EF4-FFF2-40B4-BE49-F238E27FC236}">
                <a16:creationId xmlns:a16="http://schemas.microsoft.com/office/drawing/2014/main" id="{189759AD-C39F-47C0-8DE1-51D188C13A0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8" name="直线连接符 30">
            <a:extLst>
              <a:ext uri="{FF2B5EF4-FFF2-40B4-BE49-F238E27FC236}">
                <a16:creationId xmlns:a16="http://schemas.microsoft.com/office/drawing/2014/main" id="{38B07915-C3CA-4C87-9A75-729B6777A84E}"/>
              </a:ext>
            </a:extLst>
          </p:cNvPr>
          <p:cNvCxnSpPr>
            <a:cxnSpLocks/>
          </p:cNvCxnSpPr>
          <p:nvPr/>
        </p:nvCxnSpPr>
        <p:spPr>
          <a:xfrm>
            <a:off x="6221188" y="1856039"/>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9" name="直线连接符 30">
            <a:extLst>
              <a:ext uri="{FF2B5EF4-FFF2-40B4-BE49-F238E27FC236}">
                <a16:creationId xmlns:a16="http://schemas.microsoft.com/office/drawing/2014/main" id="{1DACC86E-E3E6-4E55-8A04-3B5EA8E68ACC}"/>
              </a:ext>
            </a:extLst>
          </p:cNvPr>
          <p:cNvCxnSpPr>
            <a:cxnSpLocks/>
          </p:cNvCxnSpPr>
          <p:nvPr/>
        </p:nvCxnSpPr>
        <p:spPr>
          <a:xfrm>
            <a:off x="6221188" y="4862073"/>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210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0FDAB7-D0DA-4115-BE69-2B8FC4655FF2}"/>
                  </a:ext>
                </a:extLst>
              </p:cNvPr>
              <p:cNvSpPr>
                <a:spLocks noGrp="1"/>
              </p:cNvSpPr>
              <p:nvPr>
                <p:ph idx="4294967295"/>
              </p:nvPr>
            </p:nvSpPr>
            <p:spPr>
              <a:xfrm>
                <a:off x="1039019" y="1133474"/>
                <a:ext cx="10113962" cy="5724525"/>
              </a:xfrm>
            </p:spPr>
            <p:txBody>
              <a:bodyPr>
                <a:normAutofit lnSpcReduction="10000"/>
              </a:bodyPr>
              <a:lstStyle/>
              <a:p>
                <a:pPr marL="0" indent="0">
                  <a:lnSpc>
                    <a:spcPct val="120000"/>
                  </a:lnSpc>
                  <a:spcAft>
                    <a:spcPts val="600"/>
                  </a:spcAft>
                  <a:buNone/>
                </a:pPr>
                <a:r>
                  <a:rPr kumimoji="1" lang="zh-CN" altLang="en-US" sz="2400" dirty="0">
                    <a:solidFill>
                      <a:srgbClr val="00418A"/>
                    </a:solidFill>
                  </a:rPr>
                  <a:t>初值修正的必要性</a:t>
                </a:r>
                <a:endParaRPr kumimoji="1" lang="en-US" altLang="zh-CN" sz="2400" dirty="0">
                  <a:solidFill>
                    <a:srgbClr val="00418A"/>
                  </a:solidFill>
                </a:endParaRPr>
              </a:p>
              <a:p>
                <a:pPr marL="457200" lvl="1" indent="0">
                  <a:buNone/>
                </a:pPr>
                <a:r>
                  <a:rPr lang="zh-CN" altLang="en-US" sz="2000" dirty="0"/>
                  <a:t>电压局部改变引起全局功率改变</a:t>
                </a:r>
                <a:endParaRPr lang="en-US" altLang="zh-CN" sz="2000" dirty="0"/>
              </a:p>
              <a:p>
                <a:pPr marL="457200" lvl="1" indent="0">
                  <a:buNone/>
                </a:pPr>
                <a:r>
                  <a:rPr lang="zh-CN" altLang="en-US" sz="2000" dirty="0"/>
                  <a:t>主要是修正功率相关</a:t>
                </a:r>
                <a:endParaRPr lang="en-US" altLang="zh-CN" sz="2000" dirty="0"/>
              </a:p>
              <a:p>
                <a:pPr marL="457200" lvl="1" indent="0">
                  <a:buNone/>
                </a:pPr>
                <a:endParaRPr lang="en-US" altLang="zh-CN" sz="2000" dirty="0"/>
              </a:p>
              <a:p>
                <a:pPr marL="0" indent="0">
                  <a:buNone/>
                </a:pPr>
                <a:r>
                  <a:rPr kumimoji="1" lang="zh-CN" altLang="en-US" sz="2400" dirty="0">
                    <a:solidFill>
                      <a:srgbClr val="00418A"/>
                    </a:solidFill>
                  </a:rPr>
                  <a:t>联络节点功率为</a:t>
                </a:r>
                <a:r>
                  <a:rPr kumimoji="1" lang="en-US" altLang="zh-CN" sz="2400" dirty="0">
                    <a:solidFill>
                      <a:srgbClr val="00418A"/>
                    </a:solidFill>
                  </a:rPr>
                  <a:t>0</a:t>
                </a:r>
                <a:r>
                  <a:rPr kumimoji="1" lang="zh-CN" altLang="en-US" sz="2400" dirty="0">
                    <a:solidFill>
                      <a:srgbClr val="00418A"/>
                    </a:solidFill>
                  </a:rPr>
                  <a:t>的修正</a:t>
                </a:r>
                <a:endParaRPr kumimoji="1" lang="en-US" altLang="zh-CN" sz="2400" dirty="0">
                  <a:solidFill>
                    <a:srgbClr val="00418A"/>
                  </a:solidFill>
                </a:endParaRPr>
              </a:p>
              <a:p>
                <a:pPr marL="0" indent="0">
                  <a:buNone/>
                </a:pPr>
                <a:r>
                  <a:rPr lang="en-US" altLang="zh-CN" sz="2000" dirty="0"/>
                  <a:t>      </a:t>
                </a:r>
                <a:r>
                  <a:rPr lang="zh-CN" altLang="en-US" sz="2000" dirty="0"/>
                  <a:t>方法：增量法</a:t>
                </a:r>
                <a:endParaRPr lang="en-US" altLang="zh-CN" sz="2000" dirty="0"/>
              </a:p>
              <a:p>
                <a:pPr marL="0" indent="0">
                  <a:lnSpc>
                    <a:spcPct val="110000"/>
                  </a:lnSpc>
                  <a:buNone/>
                </a:pPr>
                <a14:m>
                  <m:oMathPara xmlns:m="http://schemas.openxmlformats.org/officeDocument/2006/math">
                    <m:oMathParaPr>
                      <m:jc m:val="centerGroup"/>
                    </m:oMathParaPr>
                    <m:oMath xmlns:m="http://schemas.openxmlformats.org/officeDocument/2006/math">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acc>
                                <m:accPr>
                                  <m:chr m:val="̇"/>
                                  <m:ctrlPr>
                                    <a:rPr lang="zh-CN" altLang="zh-CN" sz="2000" i="1">
                                      <a:latin typeface="Cambria Math" panose="02040503050406030204" pitchFamily="18" charset="0"/>
                                    </a:rPr>
                                  </m:ctrlPr>
                                </m:acc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a:latin typeface="Cambria Math" panose="02040503050406030204" pitchFamily="18" charset="0"/>
                                        </a:rPr>
                                        <m:t>1</m:t>
                                      </m:r>
                                    </m:sub>
                                  </m:sSub>
                                </m:e>
                              </m:acc>
                            </m:e>
                            <m:e>
                              <m:acc>
                                <m:accPr>
                                  <m:chr m:val="̇"/>
                                  <m:ctrlPr>
                                    <a:rPr lang="zh-CN" altLang="zh-CN" sz="2000" i="1">
                                      <a:latin typeface="Cambria Math" panose="02040503050406030204" pitchFamily="18" charset="0"/>
                                    </a:rPr>
                                  </m:ctrlPr>
                                </m:acc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a:latin typeface="Cambria Math" panose="02040503050406030204" pitchFamily="18" charset="0"/>
                                        </a:rPr>
                                        <m:t>2</m:t>
                                      </m:r>
                                    </m:sub>
                                  </m:sSub>
                                </m:e>
                              </m:acc>
                            </m:e>
                          </m:eqArr>
                        </m:e>
                      </m:d>
                      <m:r>
                        <a:rPr lang="en-US" altLang="zh-CN" sz="2000">
                          <a:latin typeface="Cambria Math" panose="02040503050406030204" pitchFamily="18" charset="0"/>
                        </a:rPr>
                        <m:t>=</m:t>
                      </m:r>
                      <m:d>
                        <m:dPr>
                          <m:begChr m:val="["/>
                          <m:endChr m:val="]"/>
                          <m:ctrlPr>
                            <a:rPr lang="zh-CN" altLang="zh-CN" sz="2000" i="1">
                              <a:latin typeface="Cambria Math" panose="02040503050406030204" pitchFamily="18" charset="0"/>
                            </a:rPr>
                          </m:ctrlPr>
                        </m:dPr>
                        <m:e>
                          <m:m>
                            <m:mPr>
                              <m:mcs>
                                <m:mc>
                                  <m:mcPr>
                                    <m:count m:val="2"/>
                                    <m:mcJc m:val="center"/>
                                  </m:mcPr>
                                </m:mc>
                              </m:mcs>
                              <m:ctrlPr>
                                <a:rPr lang="zh-CN" altLang="zh-CN" sz="2000" i="1">
                                  <a:latin typeface="Cambria Math" panose="02040503050406030204" pitchFamily="18" charset="0"/>
                                </a:rPr>
                              </m:ctrlPr>
                            </m:mPr>
                            <m:m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a:latin typeface="Cambria Math" panose="02040503050406030204" pitchFamily="18" charset="0"/>
                                      </a:rPr>
                                      <m:t>11</m:t>
                                    </m:r>
                                  </m:sub>
                                </m:sSub>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a:latin typeface="Cambria Math" panose="02040503050406030204" pitchFamily="18" charset="0"/>
                                      </a:rPr>
                                      <m:t>12</m:t>
                                    </m:r>
                                  </m:sub>
                                </m:sSub>
                              </m:e>
                            </m:mr>
                            <m:m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a:latin typeface="Cambria Math" panose="02040503050406030204" pitchFamily="18" charset="0"/>
                                      </a:rPr>
                                      <m:t>21</m:t>
                                    </m:r>
                                  </m:sub>
                                </m:sSub>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a:latin typeface="Cambria Math" panose="02040503050406030204" pitchFamily="18" charset="0"/>
                                      </a:rPr>
                                      <m:t>22</m:t>
                                    </m:r>
                                  </m:sub>
                                </m:sSub>
                              </m:e>
                            </m:mr>
                          </m:m>
                        </m:e>
                      </m:d>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acc>
                                <m:accPr>
                                  <m:chr m:val="̇"/>
                                  <m:ctrlPr>
                                    <a:rPr lang="zh-CN" altLang="zh-CN" sz="2000" i="1">
                                      <a:latin typeface="Cambria Math" panose="02040503050406030204" pitchFamily="18" charset="0"/>
                                    </a:rPr>
                                  </m:ctrlPr>
                                </m:acc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a:latin typeface="Cambria Math" panose="02040503050406030204" pitchFamily="18" charset="0"/>
                                        </a:rPr>
                                        <m:t>1</m:t>
                                      </m:r>
                                    </m:sub>
                                  </m:sSub>
                                </m:e>
                              </m:acc>
                            </m:e>
                            <m:e>
                              <m:acc>
                                <m:accPr>
                                  <m:chr m:val="̇"/>
                                  <m:ctrlPr>
                                    <a:rPr lang="zh-CN" altLang="zh-CN" sz="2000" i="1">
                                      <a:latin typeface="Cambria Math" panose="02040503050406030204" pitchFamily="18" charset="0"/>
                                    </a:rPr>
                                  </m:ctrlPr>
                                </m:acc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a:latin typeface="Cambria Math" panose="02040503050406030204" pitchFamily="18" charset="0"/>
                                        </a:rPr>
                                        <m:t>2</m:t>
                                      </m:r>
                                    </m:sub>
                                  </m:sSub>
                                </m:e>
                              </m:acc>
                            </m:e>
                          </m:eqArr>
                        </m:e>
                      </m:d>
                    </m:oMath>
                  </m:oMathPara>
                </a14:m>
                <a:endParaRPr lang="en-US" altLang="zh-CN" sz="2000" dirty="0"/>
              </a:p>
              <a:p>
                <a:pPr marL="0" indent="0">
                  <a:lnSpc>
                    <a:spcPct val="110000"/>
                  </a:lnSpc>
                  <a:buNone/>
                </a:pPr>
                <a14:m>
                  <m:oMathPara xmlns:m="http://schemas.openxmlformats.org/officeDocument/2006/math">
                    <m:oMathParaPr>
                      <m:jc m:val="centerGroup"/>
                    </m:oMathParaPr>
                    <m:oMath xmlns:m="http://schemas.openxmlformats.org/officeDocument/2006/math">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r>
                                <m:rPr>
                                  <m:sty m:val="p"/>
                                </m:rPr>
                                <a:rPr lang="en-US" altLang="zh-CN" sz="2000">
                                  <a:latin typeface="Cambria Math" panose="02040503050406030204" pitchFamily="18" charset="0"/>
                                </a:rPr>
                                <m:t>Δ</m:t>
                              </m:r>
                              <m:acc>
                                <m:accPr>
                                  <m:chr m:val="̇"/>
                                  <m:ctrlPr>
                                    <a:rPr lang="zh-CN" altLang="zh-CN" sz="2000" i="1">
                                      <a:latin typeface="Cambria Math" panose="02040503050406030204" pitchFamily="18" charset="0"/>
                                    </a:rPr>
                                  </m:ctrlPr>
                                </m:acc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a:latin typeface="Cambria Math" panose="02040503050406030204" pitchFamily="18" charset="0"/>
                                        </a:rPr>
                                        <m:t>1</m:t>
                                      </m:r>
                                    </m:sub>
                                  </m:sSub>
                                </m:e>
                              </m:acc>
                            </m:e>
                            <m:e>
                              <m:r>
                                <m:rPr>
                                  <m:sty m:val="p"/>
                                </m:rPr>
                                <a:rPr lang="en-US" altLang="zh-CN" sz="2000">
                                  <a:latin typeface="Cambria Math" panose="02040503050406030204" pitchFamily="18" charset="0"/>
                                </a:rPr>
                                <m:t>Δ</m:t>
                              </m:r>
                              <m:acc>
                                <m:accPr>
                                  <m:chr m:val="̇"/>
                                  <m:ctrlPr>
                                    <a:rPr lang="zh-CN" altLang="zh-CN" sz="2000" i="1">
                                      <a:latin typeface="Cambria Math" panose="02040503050406030204" pitchFamily="18" charset="0"/>
                                    </a:rPr>
                                  </m:ctrlPr>
                                </m:acc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a:latin typeface="Cambria Math" panose="02040503050406030204" pitchFamily="18" charset="0"/>
                                        </a:rPr>
                                        <m:t>2</m:t>
                                      </m:r>
                                    </m:sub>
                                  </m:sSub>
                                </m:e>
                              </m:acc>
                            </m:e>
                          </m:eqArr>
                        </m:e>
                      </m:d>
                      <m:r>
                        <a:rPr lang="en-US" altLang="zh-CN" sz="2000">
                          <a:latin typeface="Cambria Math" panose="02040503050406030204" pitchFamily="18" charset="0"/>
                        </a:rPr>
                        <m:t>=</m:t>
                      </m:r>
                      <m:d>
                        <m:dPr>
                          <m:begChr m:val="["/>
                          <m:endChr m:val="]"/>
                          <m:ctrlPr>
                            <a:rPr lang="zh-CN" altLang="zh-CN" sz="2000" i="1">
                              <a:latin typeface="Cambria Math" panose="02040503050406030204" pitchFamily="18" charset="0"/>
                            </a:rPr>
                          </m:ctrlPr>
                        </m:dPr>
                        <m:e>
                          <m:m>
                            <m:mPr>
                              <m:mcs>
                                <m:mc>
                                  <m:mcPr>
                                    <m:count m:val="2"/>
                                    <m:mcJc m:val="center"/>
                                  </m:mcPr>
                                </m:mc>
                              </m:mcs>
                              <m:ctrlPr>
                                <a:rPr lang="zh-CN" altLang="zh-CN" sz="2000" i="1">
                                  <a:latin typeface="Cambria Math" panose="02040503050406030204" pitchFamily="18" charset="0"/>
                                </a:rPr>
                              </m:ctrlPr>
                            </m:mPr>
                            <m:mr>
                              <m:e>
                                <m:sSub>
                                  <m:sSubPr>
                                    <m:ctrlPr>
                                      <a:rPr lang="zh-CN" altLang="zh-CN" sz="2000" i="1">
                                        <a:latin typeface="Cambria Math" panose="02040503050406030204" pitchFamily="18" charset="0"/>
                                      </a:rPr>
                                    </m:ctrlPr>
                                  </m:sSubPr>
                                  <m:e>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𝑌</m:t>
                                            </m:r>
                                          </m:e>
                                          <m:sup>
                                            <m:r>
                                              <a:rPr lang="en-US" altLang="zh-CN" sz="2000" i="1">
                                                <a:latin typeface="Cambria Math" panose="02040503050406030204" pitchFamily="18" charset="0"/>
                                              </a:rPr>
                                              <m:t>−</m:t>
                                            </m:r>
                                            <m:r>
                                              <a:rPr lang="en-US" altLang="zh-CN" sz="2000">
                                                <a:latin typeface="Cambria Math" panose="02040503050406030204" pitchFamily="18" charset="0"/>
                                              </a:rPr>
                                              <m:t>1</m:t>
                                            </m:r>
                                          </m:sup>
                                        </m:sSup>
                                      </m:e>
                                    </m:d>
                                  </m:e>
                                  <m:sub>
                                    <m:r>
                                      <a:rPr lang="en-US" altLang="zh-CN" sz="2000">
                                        <a:latin typeface="Cambria Math" panose="02040503050406030204" pitchFamily="18" charset="0"/>
                                      </a:rPr>
                                      <m:t>11</m:t>
                                    </m:r>
                                  </m:sub>
                                </m:sSub>
                              </m:e>
                              <m:e>
                                <m:sSub>
                                  <m:sSubPr>
                                    <m:ctrlPr>
                                      <a:rPr lang="zh-CN" altLang="zh-CN" sz="2000" i="1">
                                        <a:latin typeface="Cambria Math" panose="02040503050406030204" pitchFamily="18" charset="0"/>
                                      </a:rPr>
                                    </m:ctrlPr>
                                  </m:sSubPr>
                                  <m:e>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𝑌</m:t>
                                            </m:r>
                                          </m:e>
                                          <m:sup>
                                            <m:r>
                                              <a:rPr lang="en-US" altLang="zh-CN" sz="2000" i="1">
                                                <a:latin typeface="Cambria Math" panose="02040503050406030204" pitchFamily="18" charset="0"/>
                                              </a:rPr>
                                              <m:t>−</m:t>
                                            </m:r>
                                            <m:r>
                                              <a:rPr lang="en-US" altLang="zh-CN" sz="2000">
                                                <a:latin typeface="Cambria Math" panose="02040503050406030204" pitchFamily="18" charset="0"/>
                                              </a:rPr>
                                              <m:t>1</m:t>
                                            </m:r>
                                          </m:sup>
                                        </m:sSup>
                                      </m:e>
                                    </m:d>
                                  </m:e>
                                  <m:sub>
                                    <m:r>
                                      <a:rPr lang="en-US" altLang="zh-CN" sz="2000">
                                        <a:latin typeface="Cambria Math" panose="02040503050406030204" pitchFamily="18" charset="0"/>
                                      </a:rPr>
                                      <m:t>12</m:t>
                                    </m:r>
                                  </m:sub>
                                </m:sSub>
                              </m:e>
                            </m:mr>
                            <m:mr>
                              <m:e>
                                <m:sSub>
                                  <m:sSubPr>
                                    <m:ctrlPr>
                                      <a:rPr lang="zh-CN" altLang="zh-CN" sz="2000" i="1">
                                        <a:latin typeface="Cambria Math" panose="02040503050406030204" pitchFamily="18" charset="0"/>
                                      </a:rPr>
                                    </m:ctrlPr>
                                  </m:sSubPr>
                                  <m:e>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𝑌</m:t>
                                            </m:r>
                                          </m:e>
                                          <m:sup>
                                            <m:r>
                                              <a:rPr lang="en-US" altLang="zh-CN" sz="2000" i="1">
                                                <a:latin typeface="Cambria Math" panose="02040503050406030204" pitchFamily="18" charset="0"/>
                                              </a:rPr>
                                              <m:t>−</m:t>
                                            </m:r>
                                            <m:r>
                                              <a:rPr lang="en-US" altLang="zh-CN" sz="2000">
                                                <a:latin typeface="Cambria Math" panose="02040503050406030204" pitchFamily="18" charset="0"/>
                                              </a:rPr>
                                              <m:t>1</m:t>
                                            </m:r>
                                          </m:sup>
                                        </m:sSup>
                                      </m:e>
                                    </m:d>
                                  </m:e>
                                  <m:sub>
                                    <m:r>
                                      <a:rPr lang="en-US" altLang="zh-CN" sz="2000">
                                        <a:latin typeface="Cambria Math" panose="02040503050406030204" pitchFamily="18" charset="0"/>
                                      </a:rPr>
                                      <m:t>21</m:t>
                                    </m:r>
                                  </m:sub>
                                </m:sSub>
                              </m:e>
                              <m:e>
                                <m:sSub>
                                  <m:sSubPr>
                                    <m:ctrlPr>
                                      <a:rPr lang="zh-CN" altLang="zh-CN" sz="2000" i="1">
                                        <a:latin typeface="Cambria Math" panose="02040503050406030204" pitchFamily="18" charset="0"/>
                                      </a:rPr>
                                    </m:ctrlPr>
                                  </m:sSubPr>
                                  <m:e>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𝑌</m:t>
                                            </m:r>
                                          </m:e>
                                          <m:sup>
                                            <m:r>
                                              <a:rPr lang="en-US" altLang="zh-CN" sz="2000" i="1">
                                                <a:latin typeface="Cambria Math" panose="02040503050406030204" pitchFamily="18" charset="0"/>
                                              </a:rPr>
                                              <m:t>−</m:t>
                                            </m:r>
                                            <m:r>
                                              <a:rPr lang="en-US" altLang="zh-CN" sz="2000">
                                                <a:latin typeface="Cambria Math" panose="02040503050406030204" pitchFamily="18" charset="0"/>
                                              </a:rPr>
                                              <m:t>1</m:t>
                                            </m:r>
                                          </m:sup>
                                        </m:sSup>
                                      </m:e>
                                    </m:d>
                                  </m:e>
                                  <m:sub>
                                    <m:r>
                                      <a:rPr lang="en-US" altLang="zh-CN" sz="2000">
                                        <a:latin typeface="Cambria Math" panose="02040503050406030204" pitchFamily="18" charset="0"/>
                                      </a:rPr>
                                      <m:t>22</m:t>
                                    </m:r>
                                  </m:sub>
                                </m:sSub>
                              </m:e>
                            </m:mr>
                          </m:m>
                        </m:e>
                      </m:d>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r>
                                <a:rPr lang="en-US" altLang="zh-CN" sz="2000" i="1">
                                  <a:latin typeface="Cambria Math" panose="02040503050406030204" pitchFamily="18" charset="0"/>
                                </a:rPr>
                                <m:t>−</m:t>
                              </m:r>
                              <m:acc>
                                <m:accPr>
                                  <m:chr m:val="̇"/>
                                  <m:ctrlPr>
                                    <a:rPr lang="zh-CN" altLang="zh-CN" sz="2000" i="1">
                                      <a:latin typeface="Cambria Math" panose="02040503050406030204" pitchFamily="18" charset="0"/>
                                    </a:rPr>
                                  </m:ctrlPr>
                                </m:acc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a:latin typeface="Cambria Math" panose="02040503050406030204" pitchFamily="18" charset="0"/>
                                        </a:rPr>
                                        <m:t>1</m:t>
                                      </m:r>
                                    </m:sub>
                                  </m:sSub>
                                </m:e>
                              </m:acc>
                            </m:e>
                            <m:e>
                              <m:r>
                                <a:rPr lang="en-US" altLang="zh-CN" sz="2000">
                                  <a:latin typeface="Cambria Math" panose="02040503050406030204" pitchFamily="18" charset="0"/>
                                </a:rPr>
                                <m:t>0</m:t>
                              </m:r>
                            </m:e>
                          </m:eqArr>
                        </m:e>
                      </m:d>
                    </m:oMath>
                  </m:oMathPara>
                </a14:m>
                <a:endParaRPr lang="en-US" altLang="zh-CN" sz="2000" dirty="0"/>
              </a:p>
              <a:p>
                <a:pPr marL="0" indent="0">
                  <a:lnSpc>
                    <a:spcPct val="110000"/>
                  </a:lnSpc>
                  <a:buNone/>
                </a:pPr>
                <a14:m>
                  <m:oMathPara xmlns:m="http://schemas.openxmlformats.org/officeDocument/2006/math">
                    <m:oMathParaPr>
                      <m:jc m:val="centerGroup"/>
                    </m:oMathParaPr>
                    <m:oMath xmlns:m="http://schemas.openxmlformats.org/officeDocument/2006/math">
                      <m:acc>
                        <m:accPr>
                          <m:chr m:val="̇"/>
                          <m:ctrlPr>
                            <a:rPr lang="zh-CN" altLang="zh-CN" sz="2000" i="1">
                              <a:latin typeface="Cambria Math" panose="02040503050406030204" pitchFamily="18" charset="0"/>
                            </a:rPr>
                          </m:ctrlPr>
                        </m:acc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𝑉</m:t>
                              </m:r>
                            </m:e>
                            <m:sup>
                              <m:r>
                                <a:rPr lang="en-US" altLang="zh-CN" sz="2000" i="1">
                                  <a:latin typeface="Cambria Math" panose="02040503050406030204" pitchFamily="18" charset="0"/>
                                </a:rPr>
                                <m:t>′</m:t>
                              </m:r>
                            </m:sup>
                          </m:sSup>
                        </m:e>
                      </m:acc>
                      <m:r>
                        <a:rPr lang="en-US" altLang="zh-CN" sz="2000">
                          <a:latin typeface="Cambria Math" panose="02040503050406030204" pitchFamily="18" charset="0"/>
                        </a:rPr>
                        <m:t>=</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𝐼</m:t>
                          </m:r>
                          <m:r>
                            <a:rPr lang="en-US" altLang="zh-CN" sz="2000" i="1">
                              <a:latin typeface="Cambria Math" panose="02040503050406030204" pitchFamily="18" charset="0"/>
                            </a:rPr>
                            <m:t>−</m:t>
                          </m:r>
                          <m:d>
                            <m:dPr>
                              <m:begChr m:val="["/>
                              <m:endChr m:val="]"/>
                              <m:ctrlPr>
                                <a:rPr lang="zh-CN" altLang="zh-CN" sz="2000" i="1">
                                  <a:latin typeface="Cambria Math" panose="02040503050406030204" pitchFamily="18" charset="0"/>
                                </a:rPr>
                              </m:ctrlPr>
                            </m:dPr>
                            <m:e>
                              <m:m>
                                <m:mPr>
                                  <m:mcs>
                                    <m:mc>
                                      <m:mcPr>
                                        <m:count m:val="1"/>
                                        <m:mcJc m:val="center"/>
                                      </m:mcPr>
                                    </m:mc>
                                  </m:mcs>
                                  <m:ctrlPr>
                                    <a:rPr lang="zh-CN" altLang="zh-CN" sz="2000" i="1">
                                      <a:latin typeface="Cambria Math" panose="02040503050406030204" pitchFamily="18" charset="0"/>
                                    </a:rPr>
                                  </m:ctrlPr>
                                </m:mPr>
                                <m:mr>
                                  <m:e>
                                    <m:sSub>
                                      <m:sSubPr>
                                        <m:ctrlPr>
                                          <a:rPr lang="zh-CN" altLang="zh-CN" sz="2000" i="1">
                                            <a:latin typeface="Cambria Math" panose="02040503050406030204" pitchFamily="18" charset="0"/>
                                          </a:rPr>
                                        </m:ctrlPr>
                                      </m:sSubPr>
                                      <m:e>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𝑌</m:t>
                                                </m:r>
                                              </m:e>
                                              <m:sup>
                                                <m:r>
                                                  <a:rPr lang="en-US" altLang="zh-CN" sz="2000" i="1">
                                                    <a:latin typeface="Cambria Math" panose="02040503050406030204" pitchFamily="18" charset="0"/>
                                                  </a:rPr>
                                                  <m:t>−</m:t>
                                                </m:r>
                                                <m:r>
                                                  <a:rPr lang="en-US" altLang="zh-CN" sz="2000">
                                                    <a:latin typeface="Cambria Math" panose="02040503050406030204" pitchFamily="18" charset="0"/>
                                                  </a:rPr>
                                                  <m:t>1</m:t>
                                                </m:r>
                                              </m:sup>
                                            </m:sSup>
                                          </m:e>
                                        </m:d>
                                      </m:e>
                                      <m:sub>
                                        <m:r>
                                          <a:rPr lang="en-US" altLang="zh-CN" sz="2000">
                                            <a:latin typeface="Cambria Math" panose="02040503050406030204" pitchFamily="18" charset="0"/>
                                          </a:rPr>
                                          <m:t>11</m:t>
                                        </m:r>
                                      </m:sub>
                                    </m:sSub>
                                  </m:e>
                                </m:mr>
                                <m:mr>
                                  <m:e>
                                    <m:sSub>
                                      <m:sSubPr>
                                        <m:ctrlPr>
                                          <a:rPr lang="zh-CN" altLang="zh-CN" sz="2000" i="1">
                                            <a:latin typeface="Cambria Math" panose="02040503050406030204" pitchFamily="18" charset="0"/>
                                          </a:rPr>
                                        </m:ctrlPr>
                                      </m:sSubPr>
                                      <m:e>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𝑌</m:t>
                                                </m:r>
                                              </m:e>
                                              <m:sup>
                                                <m:r>
                                                  <a:rPr lang="en-US" altLang="zh-CN" sz="2000" i="1">
                                                    <a:latin typeface="Cambria Math" panose="02040503050406030204" pitchFamily="18" charset="0"/>
                                                  </a:rPr>
                                                  <m:t>−</m:t>
                                                </m:r>
                                                <m:r>
                                                  <a:rPr lang="en-US" altLang="zh-CN" sz="2000">
                                                    <a:latin typeface="Cambria Math" panose="02040503050406030204" pitchFamily="18" charset="0"/>
                                                  </a:rPr>
                                                  <m:t>1</m:t>
                                                </m:r>
                                              </m:sup>
                                            </m:sSup>
                                          </m:e>
                                        </m:d>
                                      </m:e>
                                      <m:sub>
                                        <m:r>
                                          <a:rPr lang="en-US" altLang="zh-CN" sz="2000">
                                            <a:latin typeface="Cambria Math" panose="02040503050406030204" pitchFamily="18" charset="0"/>
                                          </a:rPr>
                                          <m:t>21</m:t>
                                        </m:r>
                                      </m:sub>
                                    </m:sSub>
                                  </m:e>
                                </m:mr>
                              </m:m>
                            </m:e>
                          </m:d>
                          <m:d>
                            <m:dPr>
                              <m:begChr m:val="["/>
                              <m:endChr m:val="]"/>
                              <m:ctrlPr>
                                <a:rPr lang="zh-CN" altLang="zh-CN" sz="2000" i="1">
                                  <a:latin typeface="Cambria Math" panose="02040503050406030204" pitchFamily="18" charset="0"/>
                                </a:rPr>
                              </m:ctrlPr>
                            </m:dPr>
                            <m:e>
                              <m:m>
                                <m:mPr>
                                  <m:mcs>
                                    <m:mc>
                                      <m:mcPr>
                                        <m:count m:val="2"/>
                                        <m:mcJc m:val="center"/>
                                      </m:mcPr>
                                    </m:mc>
                                  </m:mcs>
                                  <m:ctrlPr>
                                    <a:rPr lang="zh-CN" altLang="zh-CN" sz="2000" i="1">
                                      <a:latin typeface="Cambria Math" panose="02040503050406030204" pitchFamily="18" charset="0"/>
                                    </a:rPr>
                                  </m:ctrlPr>
                                </m:mPr>
                                <m:m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a:latin typeface="Cambria Math" panose="02040503050406030204" pitchFamily="18" charset="0"/>
                                          </a:rPr>
                                          <m:t>11</m:t>
                                        </m:r>
                                      </m:sub>
                                    </m:sSub>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𝑌</m:t>
                                        </m:r>
                                      </m:e>
                                      <m:sub>
                                        <m:r>
                                          <a:rPr lang="en-US" altLang="zh-CN" sz="2000">
                                            <a:latin typeface="Cambria Math" panose="02040503050406030204" pitchFamily="18" charset="0"/>
                                          </a:rPr>
                                          <m:t>12</m:t>
                                        </m:r>
                                      </m:sub>
                                    </m:sSub>
                                  </m:e>
                                </m:mr>
                              </m:m>
                            </m:e>
                          </m:d>
                        </m:e>
                      </m:d>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acc>
                                <m:accPr>
                                  <m:chr m:val="̇"/>
                                  <m:ctrlPr>
                                    <a:rPr lang="zh-CN" altLang="zh-CN" sz="2000" i="1">
                                      <a:latin typeface="Cambria Math" panose="02040503050406030204" pitchFamily="18" charset="0"/>
                                    </a:rPr>
                                  </m:ctrlPr>
                                </m:acc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a:latin typeface="Cambria Math" panose="02040503050406030204" pitchFamily="18" charset="0"/>
                                        </a:rPr>
                                        <m:t>1</m:t>
                                      </m:r>
                                    </m:sub>
                                  </m:sSub>
                                </m:e>
                              </m:acc>
                            </m:e>
                            <m:e>
                              <m:acc>
                                <m:accPr>
                                  <m:chr m:val="̇"/>
                                  <m:ctrlPr>
                                    <a:rPr lang="zh-CN" altLang="zh-CN" sz="2000" i="1">
                                      <a:latin typeface="Cambria Math" panose="02040503050406030204" pitchFamily="18" charset="0"/>
                                    </a:rPr>
                                  </m:ctrlPr>
                                </m:acc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a:latin typeface="Cambria Math" panose="02040503050406030204" pitchFamily="18" charset="0"/>
                                        </a:rPr>
                                        <m:t>2</m:t>
                                      </m:r>
                                    </m:sub>
                                  </m:sSub>
                                </m:e>
                              </m:acc>
                            </m:e>
                          </m:eqArr>
                        </m:e>
                      </m:d>
                    </m:oMath>
                  </m:oMathPara>
                </a14:m>
                <a:endParaRPr lang="en-US" altLang="zh-CN" sz="2000" dirty="0"/>
              </a:p>
              <a:p>
                <a:pPr marL="0" indent="0">
                  <a:buNone/>
                </a:pPr>
                <a:r>
                  <a:rPr lang="zh-CN" altLang="zh-CN" sz="2000" dirty="0"/>
                  <a:t>当网络拓扑确定时，在整个生成过程中，右侧括号内的项为常数矩阵，可在生成算法初始阶段预先准备好，实际修正过程中只需要进行一次矩阵乘法即可。</a:t>
                </a:r>
              </a:p>
              <a:p>
                <a:pPr marL="0" indent="0">
                  <a:buNone/>
                </a:pPr>
                <a:r>
                  <a:rPr lang="zh-CN" altLang="en-US" sz="2000" b="1" dirty="0"/>
                  <a:t>计算量</a:t>
                </a:r>
                <a:r>
                  <a:rPr lang="en-US" altLang="zh-CN" sz="2000" dirty="0"/>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𝐷𝐵</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𝑛</m:t>
                        </m:r>
                      </m:e>
                      <m:sup>
                        <m:r>
                          <a:rPr lang="en-US" altLang="zh-CN" sz="2000" i="1">
                            <a:latin typeface="Cambria Math" panose="02040503050406030204" pitchFamily="18" charset="0"/>
                          </a:rPr>
                          <m:t>2</m:t>
                        </m:r>
                      </m:sup>
                    </m:sSup>
                  </m:oMath>
                </a14:m>
                <a:endParaRPr lang="en-US" altLang="zh-CN" sz="2000" dirty="0"/>
              </a:p>
              <a:p>
                <a:endParaRPr lang="zh-CN" altLang="en-US" sz="2000" dirty="0"/>
              </a:p>
            </p:txBody>
          </p:sp>
        </mc:Choice>
        <mc:Fallback xmlns="">
          <p:sp>
            <p:nvSpPr>
              <p:cNvPr id="3" name="内容占位符 2">
                <a:extLst>
                  <a:ext uri="{FF2B5EF4-FFF2-40B4-BE49-F238E27FC236}">
                    <a16:creationId xmlns:a16="http://schemas.microsoft.com/office/drawing/2014/main" id="{340FDAB7-D0DA-4115-BE69-2B8FC4655FF2}"/>
                  </a:ext>
                </a:extLst>
              </p:cNvPr>
              <p:cNvSpPr>
                <a:spLocks noGrp="1" noRot="1" noChangeAspect="1" noMove="1" noResize="1" noEditPoints="1" noAdjustHandles="1" noChangeArrowheads="1" noChangeShapeType="1" noTextEdit="1"/>
              </p:cNvSpPr>
              <p:nvPr>
                <p:ph idx="4294967295"/>
              </p:nvPr>
            </p:nvSpPr>
            <p:spPr>
              <a:xfrm>
                <a:off x="1039019" y="1133474"/>
                <a:ext cx="10113962" cy="5724525"/>
              </a:xfrm>
              <a:blipFill>
                <a:blip r:embed="rId3"/>
                <a:stretch>
                  <a:fillRect l="-1807" t="-639"/>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3BC12A88-C665-4355-AC68-95660E54AA87}"/>
              </a:ext>
            </a:extLst>
          </p:cNvPr>
          <p:cNvSpPr>
            <a:spLocks noGrp="1"/>
          </p:cNvSpPr>
          <p:nvPr>
            <p:ph type="title"/>
          </p:nvPr>
        </p:nvSpPr>
        <p:spPr/>
        <p:txBody>
          <a:bodyPr>
            <a:normAutofit/>
          </a:bodyPr>
          <a:lstStyle/>
          <a:p>
            <a:r>
              <a:rPr lang="zh-CN" altLang="en-US" dirty="0"/>
              <a:t>反函数法</a:t>
            </a:r>
            <a:r>
              <a:rPr lang="en-US" altLang="zh-CN" dirty="0"/>
              <a:t>——</a:t>
            </a:r>
            <a:r>
              <a:rPr lang="zh-CN" altLang="en-US" dirty="0"/>
              <a:t>初值修正方法之联络节点修正</a:t>
            </a:r>
          </a:p>
        </p:txBody>
      </p:sp>
      <p:cxnSp>
        <p:nvCxnSpPr>
          <p:cNvPr id="5" name="直线连接符 30">
            <a:extLst>
              <a:ext uri="{FF2B5EF4-FFF2-40B4-BE49-F238E27FC236}">
                <a16:creationId xmlns:a16="http://schemas.microsoft.com/office/drawing/2014/main" id="{195FE65F-B98C-4D24-8737-9A36996FF61D}"/>
              </a:ext>
            </a:extLst>
          </p:cNvPr>
          <p:cNvCxnSpPr>
            <a:cxnSpLocks/>
          </p:cNvCxnSpPr>
          <p:nvPr/>
        </p:nvCxnSpPr>
        <p:spPr>
          <a:xfrm>
            <a:off x="1058863" y="1594998"/>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6" name="直线连接符 30">
            <a:extLst>
              <a:ext uri="{FF2B5EF4-FFF2-40B4-BE49-F238E27FC236}">
                <a16:creationId xmlns:a16="http://schemas.microsoft.com/office/drawing/2014/main" id="{06268F14-5A3A-4F9B-87C1-B127ECC5E1A2}"/>
              </a:ext>
            </a:extLst>
          </p:cNvPr>
          <p:cNvCxnSpPr>
            <a:cxnSpLocks/>
          </p:cNvCxnSpPr>
          <p:nvPr/>
        </p:nvCxnSpPr>
        <p:spPr>
          <a:xfrm>
            <a:off x="1058863" y="3042798"/>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15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0FDAB7-D0DA-4115-BE69-2B8FC4655FF2}"/>
                  </a:ext>
                </a:extLst>
              </p:cNvPr>
              <p:cNvSpPr>
                <a:spLocks noGrp="1"/>
              </p:cNvSpPr>
              <p:nvPr>
                <p:ph idx="4294967295"/>
              </p:nvPr>
            </p:nvSpPr>
            <p:spPr>
              <a:xfrm>
                <a:off x="1020763" y="1304924"/>
                <a:ext cx="10018712" cy="5133975"/>
              </a:xfrm>
            </p:spPr>
            <p:txBody>
              <a:bodyPr>
                <a:noAutofit/>
              </a:bodyPr>
              <a:lstStyle/>
              <a:p>
                <a:pPr marL="0" indent="0">
                  <a:buNone/>
                </a:pPr>
                <a:r>
                  <a:rPr lang="zh-CN" altLang="en-US" sz="2000" dirty="0"/>
                  <a:t> </a:t>
                </a:r>
                <a:r>
                  <a:rPr kumimoji="1" lang="zh-CN" altLang="en-US" sz="2400" dirty="0">
                    <a:solidFill>
                      <a:srgbClr val="00418A"/>
                    </a:solidFill>
                  </a:rPr>
                  <a:t>发电机无功修正</a:t>
                </a:r>
                <a:endParaRPr kumimoji="1" lang="en-US" altLang="zh-CN" sz="2400" dirty="0">
                  <a:solidFill>
                    <a:srgbClr val="00418A"/>
                  </a:solidFill>
                </a:endParaRPr>
              </a:p>
              <a:p>
                <a:pPr marL="0" indent="0">
                  <a:buNone/>
                </a:pPr>
                <a:endParaRPr kumimoji="1" lang="en-US" altLang="zh-CN" sz="2400" dirty="0">
                  <a:solidFill>
                    <a:srgbClr val="00418A"/>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f>
                                <m:fPr>
                                  <m:ctrlPr>
                                    <a:rPr lang="zh-CN" altLang="zh-CN" sz="2000" i="1">
                                      <a:latin typeface="Cambria Math" panose="02040503050406030204" pitchFamily="18" charset="0"/>
                                    </a:rPr>
                                  </m:ctrlPr>
                                </m:fPr>
                                <m:num>
                                  <m:r>
                                    <m:rPr>
                                      <m:sty m:val="p"/>
                                    </m:rPr>
                                    <a:rPr lang="en-US" altLang="zh-CN" sz="2000">
                                      <a:latin typeface="Cambria Math" panose="02040503050406030204" pitchFamily="18" charset="0"/>
                                    </a:rPr>
                                    <m:t>Δ</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𝑄</m:t>
                                      </m:r>
                                    </m:e>
                                    <m:sub>
                                      <m:r>
                                        <a:rPr lang="en-US" altLang="zh-CN" sz="2000">
                                          <a:latin typeface="Cambria Math" panose="02040503050406030204" pitchFamily="18" charset="0"/>
                                        </a:rPr>
                                        <m:t>1</m:t>
                                      </m:r>
                                    </m:sub>
                                  </m:sSub>
                                </m:num>
                                <m:den>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a:latin typeface="Cambria Math" panose="02040503050406030204" pitchFamily="18" charset="0"/>
                                        </a:rPr>
                                        <m:t>1</m:t>
                                      </m:r>
                                    </m:sub>
                                  </m:sSub>
                                </m:den>
                              </m:f>
                            </m:e>
                            <m:e>
                              <m:r>
                                <a:rPr lang="en-US" altLang="zh-CN" sz="2000">
                                  <a:latin typeface="Cambria Math" panose="02040503050406030204" pitchFamily="18" charset="0"/>
                                </a:rPr>
                                <m:t>0</m:t>
                              </m:r>
                            </m:e>
                          </m:eqArr>
                        </m:e>
                      </m:d>
                      <m:r>
                        <m:rPr>
                          <m:aln/>
                        </m:rPr>
                        <a:rPr lang="en-US" altLang="zh-CN" sz="2000">
                          <a:latin typeface="Cambria Math" panose="02040503050406030204" pitchFamily="18" charset="0"/>
                        </a:rPr>
                        <m:t>=</m:t>
                      </m:r>
                      <m:r>
                        <a:rPr lang="en-US" altLang="zh-CN" sz="2000" i="1">
                          <a:latin typeface="Cambria Math" panose="02040503050406030204" pitchFamily="18" charset="0"/>
                        </a:rPr>
                        <m:t>−</m:t>
                      </m:r>
                      <m:d>
                        <m:dPr>
                          <m:begChr m:val="["/>
                          <m:endChr m:val="]"/>
                          <m:ctrlPr>
                            <a:rPr lang="zh-CN" altLang="zh-CN" sz="2000" i="1">
                              <a:latin typeface="Cambria Math" panose="02040503050406030204" pitchFamily="18" charset="0"/>
                            </a:rPr>
                          </m:ctrlPr>
                        </m:dPr>
                        <m:e>
                          <m:m>
                            <m:mPr>
                              <m:mcs>
                                <m:mc>
                                  <m:mcPr>
                                    <m:count m:val="2"/>
                                    <m:mcJc m:val="center"/>
                                  </m:mcPr>
                                </m:mc>
                              </m:mcs>
                              <m:ctrlPr>
                                <a:rPr lang="zh-CN" altLang="zh-CN" sz="2000" i="1">
                                  <a:latin typeface="Cambria Math" panose="02040503050406030204" pitchFamily="18" charset="0"/>
                                </a:rPr>
                              </m:ctrlPr>
                            </m:mPr>
                            <m:m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a:latin typeface="Cambria Math" panose="02040503050406030204" pitchFamily="18" charset="0"/>
                                      </a:rPr>
                                      <m:t>11</m:t>
                                    </m:r>
                                  </m:sub>
                                </m:sSub>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a:latin typeface="Cambria Math" panose="02040503050406030204" pitchFamily="18" charset="0"/>
                                      </a:rPr>
                                      <m:t>12</m:t>
                                    </m:r>
                                  </m:sub>
                                </m:sSub>
                              </m:e>
                            </m:mr>
                            <m:m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a:latin typeface="Cambria Math" panose="02040503050406030204" pitchFamily="18" charset="0"/>
                                      </a:rPr>
                                      <m:t>21</m:t>
                                    </m:r>
                                  </m:sub>
                                </m:sSub>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a:latin typeface="Cambria Math" panose="02040503050406030204" pitchFamily="18" charset="0"/>
                                      </a:rPr>
                                      <m:t>22</m:t>
                                    </m:r>
                                  </m:sub>
                                </m:sSub>
                              </m:e>
                            </m:mr>
                          </m:m>
                        </m:e>
                      </m:d>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r>
                                <a:rPr lang="en-US" altLang="zh-CN" sz="2000">
                                  <a:latin typeface="Cambria Math" panose="02040503050406030204" pitchFamily="18" charset="0"/>
                                </a:rPr>
                                <m:t>0</m:t>
                              </m:r>
                            </m:e>
                            <m:e>
                              <m:r>
                                <m:rPr>
                                  <m:sty m:val="p"/>
                                </m:rPr>
                                <a:rPr lang="en-US" altLang="zh-CN" sz="2000">
                                  <a:latin typeface="Cambria Math" panose="02040503050406030204" pitchFamily="18" charset="0"/>
                                </a:rPr>
                                <m:t>Δ</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a:latin typeface="Cambria Math" panose="02040503050406030204" pitchFamily="18" charset="0"/>
                                    </a:rPr>
                                    <m:t>2</m:t>
                                  </m:r>
                                </m:sub>
                              </m:sSub>
                            </m:e>
                          </m:eqArr>
                        </m:e>
                      </m:d>
                    </m:oMath>
                  </m:oMathPara>
                </a14:m>
                <a:endParaRPr lang="en-US" altLang="zh-CN" sz="2000" dirty="0"/>
              </a:p>
              <a:p>
                <a:pPr marL="0" indent="0">
                  <a:buNone/>
                </a:pPr>
                <a:r>
                  <a:rPr lang="zh-CN" altLang="en-US" sz="2000" dirty="0"/>
                  <a:t>即</a:t>
                </a:r>
                <a:r>
                  <a:rPr lang="zh-CN" altLang="zh-CN" sz="2000" dirty="0"/>
                  <a:t>超定方程</a:t>
                </a:r>
                <a:r>
                  <a:rPr lang="zh-CN" altLang="en-US" sz="2000" dirty="0"/>
                  <a:t>的最小二乘解</a:t>
                </a:r>
                <a:endParaRPr lang="en-US" altLang="zh-CN" sz="2000" dirty="0"/>
              </a:p>
              <a:p>
                <a:pPr marL="0" indent="0">
                  <a:buNone/>
                </a:pPr>
                <a14:m>
                  <m:oMathPara xmlns:m="http://schemas.openxmlformats.org/officeDocument/2006/math">
                    <m:oMathParaPr>
                      <m:jc m:val="centerGroup"/>
                    </m:oMathParaPr>
                    <m:oMath xmlns:m="http://schemas.openxmlformats.org/officeDocument/2006/math">
                      <m:func>
                        <m:funcPr>
                          <m:ctrlPr>
                            <a:rPr lang="zh-CN" altLang="zh-CN" sz="2000" i="1">
                              <a:latin typeface="Cambria Math" panose="02040503050406030204" pitchFamily="18" charset="0"/>
                            </a:rPr>
                          </m:ctrlPr>
                        </m:funcPr>
                        <m:fName>
                          <m:r>
                            <m:rPr>
                              <m:sty m:val="p"/>
                            </m:rPr>
                            <a:rPr lang="en-US" altLang="zh-CN" sz="2000">
                              <a:latin typeface="Cambria Math" panose="02040503050406030204" pitchFamily="18" charset="0"/>
                            </a:rPr>
                            <m:t>min</m:t>
                          </m:r>
                        </m:fName>
                        <m:e>
                          <m:sSub>
                            <m:sSubPr>
                              <m:ctrlPr>
                                <a:rPr lang="zh-CN" altLang="zh-CN" sz="2000" i="1">
                                  <a:latin typeface="Cambria Math" panose="02040503050406030204" pitchFamily="18" charset="0"/>
                                </a:rPr>
                              </m:ctrlPr>
                            </m:sSubPr>
                            <m:e>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𝑉</m:t>
                                      </m:r>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e>
                              </m:d>
                            </m:e>
                            <m:sub>
                              <m:r>
                                <a:rPr lang="en-US" altLang="zh-CN" sz="2000" i="1">
                                  <a:latin typeface="Cambria Math" panose="02040503050406030204" pitchFamily="18" charset="0"/>
                                </a:rPr>
                                <m:t>2</m:t>
                              </m:r>
                            </m:sub>
                          </m:sSub>
                        </m:e>
                      </m:func>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pitchFamily="18" charset="0"/>
                        </a:rPr>
                        <m:t>Δ</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a:latin typeface="Cambria Math" panose="02040503050406030204" pitchFamily="18" charset="0"/>
                            </a:rPr>
                            <m:t>2</m:t>
                          </m:r>
                        </m:sub>
                      </m:sSub>
                      <m:r>
                        <a:rPr lang="en-US" altLang="zh-CN" sz="2000">
                          <a:latin typeface="Cambria Math" panose="02040503050406030204" pitchFamily="18" charset="0"/>
                        </a:rPr>
                        <m:t>=</m:t>
                      </m:r>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d>
                                    <m:dPr>
                                      <m:begChr m:val="["/>
                                      <m:endChr m:val="]"/>
                                      <m:ctrlPr>
                                        <a:rPr lang="zh-CN" altLang="zh-CN" sz="2000" i="1">
                                          <a:latin typeface="Cambria Math" panose="02040503050406030204" pitchFamily="18" charset="0"/>
                                        </a:rPr>
                                      </m:ctrlPr>
                                    </m:dPr>
                                    <m:e>
                                      <m:m>
                                        <m:mPr>
                                          <m:mcs>
                                            <m:mc>
                                              <m:mcPr>
                                                <m:count m:val="2"/>
                                                <m:mcJc m:val="center"/>
                                              </m:mcPr>
                                            </m:mc>
                                          </m:mcs>
                                          <m:ctrlPr>
                                            <a:rPr lang="zh-CN" altLang="zh-CN" sz="2000" i="1">
                                              <a:latin typeface="Cambria Math" panose="02040503050406030204" pitchFamily="18" charset="0"/>
                                            </a:rPr>
                                          </m:ctrlPr>
                                        </m:mPr>
                                        <m:m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a:latin typeface="Cambria Math" panose="02040503050406030204" pitchFamily="18" charset="0"/>
                                                  </a:rPr>
                                                  <m:t>12</m:t>
                                                </m:r>
                                              </m:sub>
                                            </m:sSub>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a:latin typeface="Cambria Math" panose="02040503050406030204" pitchFamily="18" charset="0"/>
                                                  </a:rPr>
                                                  <m:t>22</m:t>
                                                </m:r>
                                              </m:sub>
                                            </m:sSub>
                                          </m:e>
                                        </m:mr>
                                      </m:m>
                                    </m:e>
                                  </m:d>
                                  <m:d>
                                    <m:dPr>
                                      <m:begChr m:val="["/>
                                      <m:endChr m:val="]"/>
                                      <m:ctrlPr>
                                        <a:rPr lang="zh-CN" altLang="zh-CN" sz="2000" i="1">
                                          <a:latin typeface="Cambria Math" panose="02040503050406030204" pitchFamily="18" charset="0"/>
                                        </a:rPr>
                                      </m:ctrlPr>
                                    </m:dPr>
                                    <m:e>
                                      <m:m>
                                        <m:mPr>
                                          <m:mcs>
                                            <m:mc>
                                              <m:mcPr>
                                                <m:count m:val="1"/>
                                                <m:mcJc m:val="center"/>
                                              </m:mcPr>
                                            </m:mc>
                                          </m:mcs>
                                          <m:ctrlPr>
                                            <a:rPr lang="zh-CN" altLang="zh-CN" sz="2000" i="1">
                                              <a:latin typeface="Cambria Math" panose="02040503050406030204" pitchFamily="18" charset="0"/>
                                            </a:rPr>
                                          </m:ctrlPr>
                                        </m:mPr>
                                        <m:m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a:latin typeface="Cambria Math" panose="02040503050406030204" pitchFamily="18" charset="0"/>
                                                  </a:rPr>
                                                  <m:t>12</m:t>
                                                </m:r>
                                              </m:sub>
                                            </m:sSub>
                                          </m:e>
                                        </m:mr>
                                        <m:m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a:latin typeface="Cambria Math" panose="02040503050406030204" pitchFamily="18" charset="0"/>
                                                  </a:rPr>
                                                  <m:t>22</m:t>
                                                </m:r>
                                              </m:sub>
                                            </m:sSub>
                                          </m:e>
                                        </m:mr>
                                      </m:m>
                                    </m:e>
                                  </m:d>
                                </m:e>
                              </m:d>
                            </m:e>
                            <m:sup>
                              <m:r>
                                <a:rPr lang="en-US" altLang="zh-CN" sz="2000" i="1">
                                  <a:latin typeface="Cambria Math" panose="02040503050406030204" pitchFamily="18" charset="0"/>
                                </a:rPr>
                                <m:t>−</m:t>
                              </m:r>
                              <m:r>
                                <a:rPr lang="en-US" altLang="zh-CN" sz="2000">
                                  <a:latin typeface="Cambria Math" panose="02040503050406030204" pitchFamily="18" charset="0"/>
                                </a:rPr>
                                <m:t>1</m:t>
                              </m:r>
                            </m:sup>
                          </m:sSup>
                          <m:d>
                            <m:dPr>
                              <m:begChr m:val="["/>
                              <m:endChr m:val="]"/>
                              <m:ctrlPr>
                                <a:rPr lang="zh-CN" altLang="zh-CN" sz="2000" i="1">
                                  <a:latin typeface="Cambria Math" panose="02040503050406030204" pitchFamily="18" charset="0"/>
                                </a:rPr>
                              </m:ctrlPr>
                            </m:dPr>
                            <m:e>
                              <m:m>
                                <m:mPr>
                                  <m:mcs>
                                    <m:mc>
                                      <m:mcPr>
                                        <m:count m:val="2"/>
                                        <m:mcJc m:val="center"/>
                                      </m:mcPr>
                                    </m:mc>
                                  </m:mcs>
                                  <m:ctrlPr>
                                    <a:rPr lang="zh-CN" altLang="zh-CN" sz="2000" i="1">
                                      <a:latin typeface="Cambria Math" panose="02040503050406030204" pitchFamily="18" charset="0"/>
                                    </a:rPr>
                                  </m:ctrlPr>
                                </m:mPr>
                                <m:m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a:latin typeface="Cambria Math" panose="02040503050406030204" pitchFamily="18" charset="0"/>
                                          </a:rPr>
                                          <m:t>12</m:t>
                                        </m:r>
                                      </m:sub>
                                    </m:sSub>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a:latin typeface="Cambria Math" panose="02040503050406030204" pitchFamily="18" charset="0"/>
                                          </a:rPr>
                                          <m:t>22</m:t>
                                        </m:r>
                                      </m:sub>
                                    </m:sSub>
                                  </m:e>
                                </m:mr>
                              </m:m>
                            </m:e>
                          </m:d>
                        </m:e>
                      </m:d>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f>
                                <m:fPr>
                                  <m:ctrlPr>
                                    <a:rPr lang="zh-CN" altLang="zh-CN" sz="2000" i="1">
                                      <a:latin typeface="Cambria Math" panose="02040503050406030204" pitchFamily="18" charset="0"/>
                                    </a:rPr>
                                  </m:ctrlPr>
                                </m:fPr>
                                <m:num>
                                  <m:r>
                                    <m:rPr>
                                      <m:sty m:val="p"/>
                                    </m:rPr>
                                    <a:rPr lang="en-US" altLang="zh-CN" sz="2000">
                                      <a:latin typeface="Cambria Math" panose="02040503050406030204" pitchFamily="18" charset="0"/>
                                    </a:rPr>
                                    <m:t>Δ</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𝑄</m:t>
                                      </m:r>
                                    </m:e>
                                    <m:sub>
                                      <m:r>
                                        <a:rPr lang="en-US" altLang="zh-CN" sz="2000">
                                          <a:latin typeface="Cambria Math" panose="02040503050406030204" pitchFamily="18" charset="0"/>
                                        </a:rPr>
                                        <m:t>1</m:t>
                                      </m:r>
                                    </m:sub>
                                  </m:sSub>
                                </m:num>
                                <m:den>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a:latin typeface="Cambria Math" panose="02040503050406030204" pitchFamily="18" charset="0"/>
                                        </a:rPr>
                                        <m:t>1</m:t>
                                      </m:r>
                                    </m:sub>
                                  </m:sSub>
                                </m:den>
                              </m:f>
                            </m:e>
                            <m:e>
                              <m:r>
                                <a:rPr lang="en-US" altLang="zh-CN" sz="2000">
                                  <a:latin typeface="Cambria Math" panose="02040503050406030204" pitchFamily="18" charset="0"/>
                                </a:rPr>
                                <m:t>0</m:t>
                              </m:r>
                            </m:e>
                          </m:eqArr>
                        </m:e>
                      </m:d>
                    </m:oMath>
                  </m:oMathPara>
                </a14:m>
                <a:endParaRPr lang="en-US" altLang="zh-CN" sz="2000" dirty="0"/>
              </a:p>
              <a:p>
                <a:pPr marL="0" indent="0">
                  <a:buNone/>
                </a:pPr>
                <a:r>
                  <a:rPr lang="zh-CN" altLang="zh-CN" sz="2000" dirty="0"/>
                  <a:t>等式右边有关</a:t>
                </a:r>
                <a14:m>
                  <m:oMath xmlns:m="http://schemas.openxmlformats.org/officeDocument/2006/math">
                    <m:r>
                      <a:rPr lang="en-US" altLang="zh-CN" sz="2000" i="1">
                        <a:latin typeface="Cambria Math" panose="02040503050406030204" pitchFamily="18" charset="0"/>
                      </a:rPr>
                      <m:t>𝐵</m:t>
                    </m:r>
                  </m:oMath>
                </a14:m>
                <a:r>
                  <a:rPr lang="zh-CN" altLang="zh-CN" sz="2000" dirty="0"/>
                  <a:t>矩阵的乘积项为常数，可在初始化阶段完成，即整体调整过程为线性时间复杂度的计算过程。</a:t>
                </a:r>
                <a:endParaRPr lang="en-US" altLang="zh-CN" sz="2000" dirty="0"/>
              </a:p>
              <a:p>
                <a:pPr marL="0" indent="0">
                  <a:buNone/>
                </a:pPr>
                <a:r>
                  <a:rPr lang="zh-CN" altLang="en-US" sz="2000" b="1" dirty="0"/>
                  <a:t>计算量</a:t>
                </a:r>
                <a:r>
                  <a:rPr lang="en-US" altLang="zh-CN" sz="2000" dirty="0"/>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𝐷𝑄</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𝑛</m:t>
                        </m:r>
                      </m:e>
                      <m:sup>
                        <m:r>
                          <a:rPr lang="en-US" altLang="zh-CN" sz="2000" i="1">
                            <a:latin typeface="Cambria Math" panose="02040503050406030204" pitchFamily="18" charset="0"/>
                          </a:rPr>
                          <m:t>2</m:t>
                        </m:r>
                      </m:sup>
                    </m:sSup>
                  </m:oMath>
                </a14:m>
                <a:endParaRPr lang="en-US" altLang="zh-CN" sz="2000" dirty="0"/>
              </a:p>
            </p:txBody>
          </p:sp>
        </mc:Choice>
        <mc:Fallback xmlns="">
          <p:sp>
            <p:nvSpPr>
              <p:cNvPr id="3" name="内容占位符 2">
                <a:extLst>
                  <a:ext uri="{FF2B5EF4-FFF2-40B4-BE49-F238E27FC236}">
                    <a16:creationId xmlns:a16="http://schemas.microsoft.com/office/drawing/2014/main" id="{340FDAB7-D0DA-4115-BE69-2B8FC4655FF2}"/>
                  </a:ext>
                </a:extLst>
              </p:cNvPr>
              <p:cNvSpPr>
                <a:spLocks noGrp="1" noRot="1" noChangeAspect="1" noMove="1" noResize="1" noEditPoints="1" noAdjustHandles="1" noChangeArrowheads="1" noChangeShapeType="1" noTextEdit="1"/>
              </p:cNvSpPr>
              <p:nvPr>
                <p:ph idx="4294967295"/>
              </p:nvPr>
            </p:nvSpPr>
            <p:spPr>
              <a:xfrm>
                <a:off x="1020763" y="1304924"/>
                <a:ext cx="10018712" cy="5133975"/>
              </a:xfrm>
              <a:blipFill>
                <a:blip r:embed="rId2"/>
                <a:stretch>
                  <a:fillRect l="-1521" t="-166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3BC12A88-C665-4355-AC68-95660E54AA87}"/>
              </a:ext>
            </a:extLst>
          </p:cNvPr>
          <p:cNvSpPr>
            <a:spLocks noGrp="1"/>
          </p:cNvSpPr>
          <p:nvPr>
            <p:ph type="title"/>
          </p:nvPr>
        </p:nvSpPr>
        <p:spPr/>
        <p:txBody>
          <a:bodyPr>
            <a:normAutofit/>
          </a:bodyPr>
          <a:lstStyle/>
          <a:p>
            <a:r>
              <a:rPr lang="zh-CN" altLang="en-US" dirty="0"/>
              <a:t>反函数法</a:t>
            </a:r>
            <a:r>
              <a:rPr lang="en-US" altLang="zh-CN" dirty="0"/>
              <a:t>——</a:t>
            </a:r>
            <a:r>
              <a:rPr lang="zh-CN" altLang="en-US" dirty="0"/>
              <a:t>初值修正方法之发电机无功修正</a:t>
            </a:r>
          </a:p>
        </p:txBody>
      </p:sp>
      <p:cxnSp>
        <p:nvCxnSpPr>
          <p:cNvPr id="5" name="直线连接符 30">
            <a:extLst>
              <a:ext uri="{FF2B5EF4-FFF2-40B4-BE49-F238E27FC236}">
                <a16:creationId xmlns:a16="http://schemas.microsoft.com/office/drawing/2014/main" id="{9967504A-92E2-4AEE-93F3-C49258B08CC1}"/>
              </a:ext>
            </a:extLst>
          </p:cNvPr>
          <p:cNvCxnSpPr>
            <a:cxnSpLocks/>
          </p:cNvCxnSpPr>
          <p:nvPr/>
        </p:nvCxnSpPr>
        <p:spPr>
          <a:xfrm>
            <a:off x="1020763" y="1728348"/>
            <a:ext cx="3610906"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411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40FDAB7-D0DA-4115-BE69-2B8FC4655FF2}"/>
              </a:ext>
            </a:extLst>
          </p:cNvPr>
          <p:cNvSpPr>
            <a:spLocks noGrp="1"/>
          </p:cNvSpPr>
          <p:nvPr>
            <p:ph idx="4294967295"/>
          </p:nvPr>
        </p:nvSpPr>
        <p:spPr>
          <a:xfrm>
            <a:off x="816224" y="1085850"/>
            <a:ext cx="10427790" cy="5353049"/>
          </a:xfrm>
        </p:spPr>
        <p:txBody>
          <a:bodyPr>
            <a:normAutofit/>
          </a:bodyPr>
          <a:lstStyle/>
          <a:p>
            <a:r>
              <a:rPr lang="zh-CN" altLang="zh-CN" sz="2000" dirty="0"/>
              <a:t>采用</a:t>
            </a:r>
            <a:r>
              <a:rPr lang="en-US" altLang="zh-CN" sz="2000" dirty="0"/>
              <a:t>Java</a:t>
            </a:r>
          </a:p>
          <a:p>
            <a:pPr lvl="1"/>
            <a:r>
              <a:rPr lang="zh-CN" altLang="en-US" sz="2000" dirty="0"/>
              <a:t>高效</a:t>
            </a:r>
            <a:endParaRPr lang="en-US" altLang="zh-CN" sz="2000" dirty="0"/>
          </a:p>
          <a:p>
            <a:pPr lvl="1"/>
            <a:r>
              <a:rPr lang="zh-CN" altLang="en-US" sz="2000" dirty="0"/>
              <a:t>基于内存计算的潮流计算软件相互印证</a:t>
            </a:r>
            <a:endParaRPr lang="en-US" altLang="zh-CN" sz="2000" dirty="0"/>
          </a:p>
          <a:p>
            <a:pPr lvl="1"/>
            <a:r>
              <a:rPr lang="zh-CN" altLang="en-US" sz="2000" dirty="0"/>
              <a:t>与最快速的批量潮流计算软件对比，更有说服力</a:t>
            </a:r>
            <a:endParaRPr lang="en-US" altLang="zh-CN" sz="2000" dirty="0"/>
          </a:p>
          <a:p>
            <a:r>
              <a:rPr lang="zh-CN" altLang="en-US" sz="2000" dirty="0"/>
              <a:t>设计思路</a:t>
            </a:r>
            <a:endParaRPr lang="en-US" altLang="zh-CN" sz="2000" dirty="0"/>
          </a:p>
          <a:p>
            <a:endParaRPr lang="en-US" altLang="zh-CN" sz="2000" dirty="0"/>
          </a:p>
        </p:txBody>
      </p:sp>
      <p:sp>
        <p:nvSpPr>
          <p:cNvPr id="2" name="标题 1">
            <a:extLst>
              <a:ext uri="{FF2B5EF4-FFF2-40B4-BE49-F238E27FC236}">
                <a16:creationId xmlns:a16="http://schemas.microsoft.com/office/drawing/2014/main" id="{3BC12A88-C665-4355-AC68-95660E54AA87}"/>
              </a:ext>
            </a:extLst>
          </p:cNvPr>
          <p:cNvSpPr>
            <a:spLocks noGrp="1"/>
          </p:cNvSpPr>
          <p:nvPr>
            <p:ph type="title"/>
          </p:nvPr>
        </p:nvSpPr>
        <p:spPr/>
        <p:txBody>
          <a:bodyPr>
            <a:normAutofit/>
          </a:bodyPr>
          <a:lstStyle/>
          <a:p>
            <a:pPr marL="571500" indent="-571500">
              <a:buFont typeface="+mj-ea"/>
              <a:buAutoNum type="ea1JpnChsDbPeriod" startAt="4"/>
            </a:pPr>
            <a:r>
              <a:rPr lang="zh-CN" altLang="en-US" dirty="0"/>
              <a:t>反函数法的实现及原理性验证</a:t>
            </a:r>
          </a:p>
        </p:txBody>
      </p:sp>
      <p:sp>
        <p:nvSpPr>
          <p:cNvPr id="4" name="Rectangle 2">
            <a:extLst>
              <a:ext uri="{FF2B5EF4-FFF2-40B4-BE49-F238E27FC236}">
                <a16:creationId xmlns:a16="http://schemas.microsoft.com/office/drawing/2014/main" id="{A8E69206-630B-4250-8534-34FB3485133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E955EED9-E795-4115-8AA2-EEDF1B9EC709}"/>
              </a:ext>
            </a:extLst>
          </p:cNvPr>
          <p:cNvGraphicFramePr>
            <a:graphicFrameLocks noChangeAspect="1"/>
          </p:cNvGraphicFramePr>
          <p:nvPr>
            <p:extLst/>
          </p:nvPr>
        </p:nvGraphicFramePr>
        <p:xfrm>
          <a:off x="5234556" y="2520044"/>
          <a:ext cx="6905060" cy="4047794"/>
        </p:xfrm>
        <a:graphic>
          <a:graphicData uri="http://schemas.openxmlformats.org/presentationml/2006/ole">
            <mc:AlternateContent xmlns:mc="http://schemas.openxmlformats.org/markup-compatibility/2006">
              <mc:Choice xmlns:v="urn:schemas-microsoft-com:vml" Requires="v">
                <p:oleObj spid="_x0000_s13326" name="Microsoft Visio 绘图" r:id="rId3" imgW="9353468" imgH="5467217" progId="Visio.Drawing.15">
                  <p:embed/>
                </p:oleObj>
              </mc:Choice>
              <mc:Fallback>
                <p:oleObj name="Microsoft Visio 绘图" r:id="rId3" imgW="9353468" imgH="5467217" progId="Visio.Drawing.15">
                  <p:embed/>
                  <p:pic>
                    <p:nvPicPr>
                      <p:cNvPr id="5" name="对象 4">
                        <a:extLst>
                          <a:ext uri="{FF2B5EF4-FFF2-40B4-BE49-F238E27FC236}">
                            <a16:creationId xmlns:a16="http://schemas.microsoft.com/office/drawing/2014/main" id="{E955EED9-E795-4115-8AA2-EEDF1B9EC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4556" y="2520044"/>
                        <a:ext cx="6905060" cy="4047794"/>
                      </a:xfrm>
                      <a:prstGeom prst="rect">
                        <a:avLst/>
                      </a:prstGeom>
                      <a:noFill/>
                      <a:extLst/>
                    </p:spPr>
                  </p:pic>
                </p:oleObj>
              </mc:Fallback>
            </mc:AlternateContent>
          </a:graphicData>
        </a:graphic>
      </p:graphicFrame>
      <p:sp>
        <p:nvSpPr>
          <p:cNvPr id="6" name="Rectangle 4">
            <a:extLst>
              <a:ext uri="{FF2B5EF4-FFF2-40B4-BE49-F238E27FC236}">
                <a16:creationId xmlns:a16="http://schemas.microsoft.com/office/drawing/2014/main" id="{DFF08EA4-4BDE-4AAF-BA56-7CE5F21842E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474351EE-E80E-4801-A738-B185DE56B61C}"/>
              </a:ext>
            </a:extLst>
          </p:cNvPr>
          <p:cNvGraphicFramePr>
            <a:graphicFrameLocks noChangeAspect="1"/>
          </p:cNvGraphicFramePr>
          <p:nvPr>
            <p:extLst/>
          </p:nvPr>
        </p:nvGraphicFramePr>
        <p:xfrm>
          <a:off x="362651" y="2798109"/>
          <a:ext cx="4561639" cy="4005987"/>
        </p:xfrm>
        <a:graphic>
          <a:graphicData uri="http://schemas.openxmlformats.org/presentationml/2006/ole">
            <mc:AlternateContent xmlns:mc="http://schemas.openxmlformats.org/markup-compatibility/2006">
              <mc:Choice xmlns:v="urn:schemas-microsoft-com:vml" Requires="v">
                <p:oleObj spid="_x0000_s13327" name="Microsoft Visio 绘图" r:id="rId5" imgW="4105279" imgH="3619513" progId="Visio.Drawing.15">
                  <p:embed/>
                </p:oleObj>
              </mc:Choice>
              <mc:Fallback>
                <p:oleObj name="Microsoft Visio 绘图" r:id="rId5" imgW="4105279" imgH="3619513" progId="Visio.Drawing.15">
                  <p:embed/>
                  <p:pic>
                    <p:nvPicPr>
                      <p:cNvPr id="7" name="对象 6">
                        <a:extLst>
                          <a:ext uri="{FF2B5EF4-FFF2-40B4-BE49-F238E27FC236}">
                            <a16:creationId xmlns:a16="http://schemas.microsoft.com/office/drawing/2014/main" id="{474351EE-E80E-4801-A738-B185DE56B6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51" y="2798109"/>
                        <a:ext cx="4561639" cy="4005987"/>
                      </a:xfrm>
                      <a:prstGeom prst="rect">
                        <a:avLst/>
                      </a:prstGeom>
                      <a:noFill/>
                    </p:spPr>
                  </p:pic>
                </p:oleObj>
              </mc:Fallback>
            </mc:AlternateContent>
          </a:graphicData>
        </a:graphic>
      </p:graphicFrame>
    </p:spTree>
    <p:extLst>
      <p:ext uri="{BB962C8B-B14F-4D97-AF65-F5344CB8AC3E}">
        <p14:creationId xmlns:p14="http://schemas.microsoft.com/office/powerpoint/2010/main" val="3358788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61B409C-6DF5-654F-81A4-524FF21D753D}"/>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rgbClr val="00418A"/>
                    </a:gs>
                    <a:gs pos="100000">
                      <a:srgbClr val="00418A">
                        <a:alpha val="0"/>
                      </a:srgbClr>
                    </a:gs>
                  </a:gsLst>
                  <a:lin ang="5400000" scaled="1"/>
                </a:gradFill>
              </a:rPr>
              <a:t>04</a:t>
            </a:r>
            <a:endParaRPr kumimoji="1" lang="zh-CN" altLang="en-US" sz="13800" b="1" dirty="0">
              <a:gradFill>
                <a:gsLst>
                  <a:gs pos="0">
                    <a:srgbClr val="00418A"/>
                  </a:gs>
                  <a:gs pos="100000">
                    <a:srgbClr val="00418A">
                      <a:alpha val="0"/>
                    </a:srgbClr>
                  </a:gs>
                </a:gsLst>
                <a:lin ang="5400000" scaled="1"/>
              </a:gradFill>
            </a:endParaRPr>
          </a:p>
        </p:txBody>
      </p:sp>
      <p:sp>
        <p:nvSpPr>
          <p:cNvPr id="9" name="文本占位符 39">
            <a:extLst>
              <a:ext uri="{FF2B5EF4-FFF2-40B4-BE49-F238E27FC236}">
                <a16:creationId xmlns:a16="http://schemas.microsoft.com/office/drawing/2014/main" id="{FDF01BB6-2A63-CD46-AFA0-9CF49DACFE14}"/>
              </a:ext>
            </a:extLst>
          </p:cNvPr>
          <p:cNvSpPr txBox="1">
            <a:spLocks/>
          </p:cNvSpPr>
          <p:nvPr/>
        </p:nvSpPr>
        <p:spPr>
          <a:xfrm>
            <a:off x="4095752" y="3028846"/>
            <a:ext cx="4000498"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rgbClr val="00418A"/>
                </a:solidFill>
              </a:rPr>
              <a:t>实验验证</a:t>
            </a:r>
          </a:p>
        </p:txBody>
      </p:sp>
      <p:sp>
        <p:nvSpPr>
          <p:cNvPr id="83" name="文本框 82">
            <a:extLst>
              <a:ext uri="{FF2B5EF4-FFF2-40B4-BE49-F238E27FC236}">
                <a16:creationId xmlns:a16="http://schemas.microsoft.com/office/drawing/2014/main" id="{C644B40C-C065-9D48-9E2A-C82C17560B15}"/>
              </a:ext>
            </a:extLst>
          </p:cNvPr>
          <p:cNvSpPr txBox="1"/>
          <p:nvPr/>
        </p:nvSpPr>
        <p:spPr>
          <a:xfrm>
            <a:off x="4140778" y="3836589"/>
            <a:ext cx="3955472" cy="307778"/>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Experimental verification</a:t>
            </a:r>
          </a:p>
        </p:txBody>
      </p:sp>
    </p:spTree>
    <p:extLst>
      <p:ext uri="{BB962C8B-B14F-4D97-AF65-F5344CB8AC3E}">
        <p14:creationId xmlns:p14="http://schemas.microsoft.com/office/powerpoint/2010/main" val="437779532"/>
      </p:ext>
    </p:extLst>
  </p:cSld>
  <p:clrMapOvr>
    <a:masterClrMapping/>
  </p:clrMapOvr>
  <p:transition spd="slow" advClick="0" advTm="2000">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3F68676A-F8DD-452E-B2FB-9344D4C077CF}"/>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30913" t="-228" r="-30913" b="-228"/>
          <a:stretch/>
        </p:blipFill>
        <p:spPr>
          <a:xfrm>
            <a:off x="6224588" y="3897796"/>
            <a:ext cx="5045392" cy="2259121"/>
          </a:xfrm>
        </p:spPr>
      </p:pic>
      <p:sp>
        <p:nvSpPr>
          <p:cNvPr id="3" name="标题 2">
            <a:extLst>
              <a:ext uri="{FF2B5EF4-FFF2-40B4-BE49-F238E27FC236}">
                <a16:creationId xmlns:a16="http://schemas.microsoft.com/office/drawing/2014/main" id="{853AFA54-2F44-4044-BCA7-52198E3AC5E8}"/>
              </a:ext>
            </a:extLst>
          </p:cNvPr>
          <p:cNvSpPr>
            <a:spLocks noGrp="1"/>
          </p:cNvSpPr>
          <p:nvPr>
            <p:ph type="title"/>
          </p:nvPr>
        </p:nvSpPr>
        <p:spPr/>
        <p:txBody>
          <a:bodyPr/>
          <a:lstStyle/>
          <a:p>
            <a:r>
              <a:rPr lang="zh-CN" altLang="en-US" dirty="0"/>
              <a:t>原理性验证</a:t>
            </a:r>
          </a:p>
        </p:txBody>
      </p:sp>
      <p:sp>
        <p:nvSpPr>
          <p:cNvPr id="12" name="矩形 11">
            <a:extLst>
              <a:ext uri="{FF2B5EF4-FFF2-40B4-BE49-F238E27FC236}">
                <a16:creationId xmlns:a16="http://schemas.microsoft.com/office/drawing/2014/main" id="{33CE995E-89E1-4824-B529-2C557F516330}"/>
              </a:ext>
            </a:extLst>
          </p:cNvPr>
          <p:cNvSpPr/>
          <p:nvPr/>
        </p:nvSpPr>
        <p:spPr>
          <a:xfrm>
            <a:off x="930024" y="1414467"/>
            <a:ext cx="5047200" cy="226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rmAutofit/>
          </a:bodyPr>
          <a:lstStyle/>
          <a:p>
            <a:pPr algn="ctr">
              <a:lnSpc>
                <a:spcPct val="130000"/>
              </a:lnSpc>
            </a:pPr>
            <a:r>
              <a:rPr kumimoji="1" lang="zh-CN" altLang="en-US" sz="2400" dirty="0">
                <a:solidFill>
                  <a:srgbClr val="00418A"/>
                </a:solidFill>
              </a:rPr>
              <a:t>反函数法生成样本</a:t>
            </a:r>
            <a:endParaRPr kumimoji="1" lang="en-US" altLang="zh-CN" sz="2400" dirty="0">
              <a:solidFill>
                <a:srgbClr val="00418A"/>
              </a:solidFill>
            </a:endParaRPr>
          </a:p>
          <a:p>
            <a:pPr algn="ctr">
              <a:lnSpc>
                <a:spcPct val="130000"/>
              </a:lnSpc>
            </a:pPr>
            <a:r>
              <a:rPr kumimoji="1" lang="zh-CN" altLang="en-US" sz="2400" dirty="0">
                <a:solidFill>
                  <a:srgbClr val="00418A"/>
                </a:solidFill>
              </a:rPr>
              <a:t>潮流计算难以收敛</a:t>
            </a:r>
          </a:p>
        </p:txBody>
      </p:sp>
      <p:sp>
        <p:nvSpPr>
          <p:cNvPr id="13" name="矩形 12">
            <a:extLst>
              <a:ext uri="{FF2B5EF4-FFF2-40B4-BE49-F238E27FC236}">
                <a16:creationId xmlns:a16="http://schemas.microsoft.com/office/drawing/2014/main" id="{E77F1187-4A45-407F-9686-76722846234E}"/>
              </a:ext>
            </a:extLst>
          </p:cNvPr>
          <p:cNvSpPr/>
          <p:nvPr/>
        </p:nvSpPr>
        <p:spPr>
          <a:xfrm>
            <a:off x="5174739" y="4160165"/>
            <a:ext cx="5047200" cy="226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4" name="Rectangle 2">
            <a:extLst>
              <a:ext uri="{FF2B5EF4-FFF2-40B4-BE49-F238E27FC236}">
                <a16:creationId xmlns:a16="http://schemas.microsoft.com/office/drawing/2014/main" id="{4F1F01B4-9300-409C-BE52-DBCBC48B8B2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矩形 17">
            <a:extLst>
              <a:ext uri="{FF2B5EF4-FFF2-40B4-BE49-F238E27FC236}">
                <a16:creationId xmlns:a16="http://schemas.microsoft.com/office/drawing/2014/main" id="{2426B941-AB0A-49FB-86DD-158F29F1E6C2}"/>
              </a:ext>
            </a:extLst>
          </p:cNvPr>
          <p:cNvSpPr/>
          <p:nvPr/>
        </p:nvSpPr>
        <p:spPr>
          <a:xfrm>
            <a:off x="920213" y="3896117"/>
            <a:ext cx="5047200" cy="226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rmAutofit/>
          </a:bodyPr>
          <a:lstStyle/>
          <a:p>
            <a:pPr algn="ctr">
              <a:lnSpc>
                <a:spcPct val="130000"/>
              </a:lnSpc>
            </a:pPr>
            <a:r>
              <a:rPr kumimoji="1" lang="zh-CN" altLang="en-US" sz="2400" dirty="0">
                <a:solidFill>
                  <a:srgbClr val="00418A"/>
                </a:solidFill>
              </a:rPr>
              <a:t>加速比约</a:t>
            </a:r>
            <a:r>
              <a:rPr kumimoji="1" lang="en-US" altLang="zh-CN" sz="2400" dirty="0">
                <a:solidFill>
                  <a:srgbClr val="00418A"/>
                </a:solidFill>
              </a:rPr>
              <a:t>120</a:t>
            </a:r>
            <a:r>
              <a:rPr kumimoji="1" lang="zh-CN" altLang="en-US" sz="2400" dirty="0">
                <a:solidFill>
                  <a:srgbClr val="00418A"/>
                </a:solidFill>
              </a:rPr>
              <a:t>倍</a:t>
            </a:r>
          </a:p>
        </p:txBody>
      </p:sp>
      <p:graphicFrame>
        <p:nvGraphicFramePr>
          <p:cNvPr id="20" name="对象 19">
            <a:extLst>
              <a:ext uri="{FF2B5EF4-FFF2-40B4-BE49-F238E27FC236}">
                <a16:creationId xmlns:a16="http://schemas.microsoft.com/office/drawing/2014/main" id="{491C332B-D337-487A-89E0-CB5A8479DC3A}"/>
              </a:ext>
            </a:extLst>
          </p:cNvPr>
          <p:cNvGraphicFramePr>
            <a:graphicFrameLocks noChangeAspect="1"/>
          </p:cNvGraphicFramePr>
          <p:nvPr>
            <p:extLst>
              <p:ext uri="{D42A27DB-BD31-4B8C-83A1-F6EECF244321}">
                <p14:modId xmlns:p14="http://schemas.microsoft.com/office/powerpoint/2010/main" val="2362880933"/>
              </p:ext>
            </p:extLst>
          </p:nvPr>
        </p:nvGraphicFramePr>
        <p:xfrm>
          <a:off x="7160578" y="1414467"/>
          <a:ext cx="3173412" cy="2270596"/>
        </p:xfrm>
        <a:graphic>
          <a:graphicData uri="http://schemas.openxmlformats.org/presentationml/2006/ole">
            <mc:AlternateContent xmlns:mc="http://schemas.openxmlformats.org/markup-compatibility/2006">
              <mc:Choice xmlns:v="urn:schemas-microsoft-com:vml" Requires="v">
                <p:oleObj spid="_x0000_s14346" name="Graph" r:id="rId4" imgW="4872794" imgH="3490286" progId="Origin50.Graph">
                  <p:embed/>
                </p:oleObj>
              </mc:Choice>
              <mc:Fallback>
                <p:oleObj name="Graph" r:id="rId4" imgW="4872794" imgH="3490286" progId="Origin50.Grap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578" y="1414467"/>
                        <a:ext cx="3173412" cy="2270596"/>
                      </a:xfrm>
                      <a:prstGeom prst="rect">
                        <a:avLst/>
                      </a:prstGeom>
                      <a:noFill/>
                    </p:spPr>
                  </p:pic>
                </p:oleObj>
              </mc:Fallback>
            </mc:AlternateContent>
          </a:graphicData>
        </a:graphic>
      </p:graphicFrame>
    </p:spTree>
    <p:extLst>
      <p:ext uri="{BB962C8B-B14F-4D97-AF65-F5344CB8AC3E}">
        <p14:creationId xmlns:p14="http://schemas.microsoft.com/office/powerpoint/2010/main" val="175664864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B0ACDC1-C6A3-4358-9E9A-884DC2414D89}"/>
              </a:ext>
            </a:extLst>
          </p:cNvPr>
          <p:cNvSpPr>
            <a:spLocks noGrp="1"/>
          </p:cNvSpPr>
          <p:nvPr>
            <p:ph type="title"/>
          </p:nvPr>
        </p:nvSpPr>
        <p:spPr/>
        <p:txBody>
          <a:bodyPr/>
          <a:lstStyle/>
          <a:p>
            <a:r>
              <a:rPr lang="zh-CN" altLang="en-US" dirty="0"/>
              <a:t>断面线路功率预测</a:t>
            </a:r>
          </a:p>
        </p:txBody>
      </p:sp>
      <p:sp>
        <p:nvSpPr>
          <p:cNvPr id="5" name="矩形 4">
            <a:extLst>
              <a:ext uri="{FF2B5EF4-FFF2-40B4-BE49-F238E27FC236}">
                <a16:creationId xmlns:a16="http://schemas.microsoft.com/office/drawing/2014/main" id="{84113C14-AD2F-4E0C-B66D-F537CE4C1BE4}"/>
              </a:ext>
            </a:extLst>
          </p:cNvPr>
          <p:cNvSpPr/>
          <p:nvPr/>
        </p:nvSpPr>
        <p:spPr>
          <a:xfrm>
            <a:off x="1057275" y="4545363"/>
            <a:ext cx="2918920" cy="957250"/>
          </a:xfrm>
          <a:prstGeom prst="rect">
            <a:avLst/>
          </a:prstGeom>
        </p:spPr>
        <p:txBody>
          <a:bodyPr wrap="square">
            <a:spAutoFit/>
          </a:bodyPr>
          <a:lstStyle/>
          <a:p>
            <a:pPr marL="342900" indent="-342900" algn="just">
              <a:lnSpc>
                <a:spcPct val="150000"/>
              </a:lnSpc>
              <a:spcAft>
                <a:spcPts val="0"/>
              </a:spcAft>
              <a:buFont typeface="Arial" panose="020B0604020202020204" pitchFamily="34" charset="0"/>
              <a:buChar char="•"/>
            </a:pPr>
            <a:r>
              <a:rPr lang="zh-CN" altLang="en-US" sz="2000" dirty="0"/>
              <a:t>以均方误差（</a:t>
            </a:r>
            <a:r>
              <a:rPr lang="en-US" altLang="zh-CN" sz="2000" dirty="0"/>
              <a:t>MSE</a:t>
            </a:r>
            <a:r>
              <a:rPr lang="zh-CN" altLang="en-US" sz="2000" dirty="0"/>
              <a:t>）作为性能指标</a:t>
            </a:r>
            <a:endParaRPr lang="zh-CN" altLang="zh-CN" sz="2000" dirty="0"/>
          </a:p>
        </p:txBody>
      </p:sp>
      <p:sp>
        <p:nvSpPr>
          <p:cNvPr id="6" name="矩形 5">
            <a:extLst>
              <a:ext uri="{FF2B5EF4-FFF2-40B4-BE49-F238E27FC236}">
                <a16:creationId xmlns:a16="http://schemas.microsoft.com/office/drawing/2014/main" id="{73F5097F-1765-48DC-B210-558E9B8F1221}"/>
              </a:ext>
            </a:extLst>
          </p:cNvPr>
          <p:cNvSpPr/>
          <p:nvPr/>
        </p:nvSpPr>
        <p:spPr>
          <a:xfrm>
            <a:off x="4613270" y="3851327"/>
            <a:ext cx="2918920" cy="2345322"/>
          </a:xfrm>
          <a:prstGeom prst="rect">
            <a:avLst/>
          </a:prstGeom>
        </p:spPr>
        <p:txBody>
          <a:bodyPr wrap="square">
            <a:spAutoFit/>
          </a:bodyPr>
          <a:lstStyle/>
          <a:p>
            <a:pPr marL="285750" indent="-285750" algn="just">
              <a:lnSpc>
                <a:spcPct val="150000"/>
              </a:lnSpc>
              <a:spcAft>
                <a:spcPts val="0"/>
              </a:spcAft>
              <a:buFont typeface="Arial" panose="020B0604020202020204" pitchFamily="34" charset="0"/>
              <a:buChar char="•"/>
            </a:pPr>
            <a:r>
              <a:rPr lang="zh-CN" altLang="en-US" sz="2000" dirty="0"/>
              <a:t>反函数法的泛化误差</a:t>
            </a:r>
            <a:endParaRPr lang="en-US" altLang="zh-CN" sz="2000" dirty="0"/>
          </a:p>
          <a:p>
            <a:pPr algn="just">
              <a:lnSpc>
                <a:spcPct val="150000"/>
              </a:lnSpc>
              <a:spcAft>
                <a:spcPts val="0"/>
              </a:spcAft>
            </a:pPr>
            <a:r>
              <a:rPr lang="en-US" altLang="zh-CN" sz="2000" dirty="0"/>
              <a:t>	6.62E-5</a:t>
            </a:r>
          </a:p>
          <a:p>
            <a:pPr marL="285750" indent="-285750" algn="just">
              <a:lnSpc>
                <a:spcPct val="150000"/>
              </a:lnSpc>
              <a:spcAft>
                <a:spcPts val="0"/>
              </a:spcAft>
              <a:buFont typeface="Arial" panose="020B0604020202020204" pitchFamily="34" charset="0"/>
              <a:buChar char="•"/>
            </a:pPr>
            <a:r>
              <a:rPr lang="zh-CN" altLang="en-US" sz="2000" dirty="0"/>
              <a:t>连续潮流法作为对比，泛化误差</a:t>
            </a:r>
            <a:endParaRPr lang="en-US" altLang="zh-CN" sz="2000" dirty="0"/>
          </a:p>
          <a:p>
            <a:pPr algn="just">
              <a:lnSpc>
                <a:spcPct val="150000"/>
              </a:lnSpc>
              <a:spcAft>
                <a:spcPts val="0"/>
              </a:spcAft>
            </a:pPr>
            <a:r>
              <a:rPr lang="en-US" altLang="zh-CN" sz="2000" kern="100" dirty="0">
                <a:latin typeface="Times New Roman" panose="02020603050405020304" pitchFamily="18" charset="0"/>
                <a:ea typeface="宋体" panose="02010600030101010101" pitchFamily="2" charset="-122"/>
              </a:rPr>
              <a:t>	</a:t>
            </a:r>
            <a:r>
              <a:rPr lang="en-US" altLang="zh-CN" sz="2000" b="1" kern="100" dirty="0">
                <a:solidFill>
                  <a:srgbClr val="FF0000"/>
                </a:solidFill>
                <a:latin typeface="Times New Roman" panose="02020603050405020304" pitchFamily="18" charset="0"/>
                <a:ea typeface="宋体" panose="02010600030101010101" pitchFamily="2" charset="-122"/>
              </a:rPr>
              <a:t>7.61E-1</a:t>
            </a:r>
            <a:endParaRPr lang="zh-CN" altLang="zh-CN" sz="2000" b="1" kern="100" dirty="0">
              <a:solidFill>
                <a:srgbClr val="FF0000"/>
              </a:solidFill>
              <a:latin typeface="Times New Roman" panose="02020603050405020304" pitchFamily="18" charset="0"/>
              <a:ea typeface="宋体" panose="02010600030101010101" pitchFamily="2" charset="-122"/>
            </a:endParaRPr>
          </a:p>
        </p:txBody>
      </p:sp>
      <p:sp>
        <p:nvSpPr>
          <p:cNvPr id="7" name="矩形 6">
            <a:extLst>
              <a:ext uri="{FF2B5EF4-FFF2-40B4-BE49-F238E27FC236}">
                <a16:creationId xmlns:a16="http://schemas.microsoft.com/office/drawing/2014/main" id="{1182CB81-DB9E-400B-8E8C-833E6DFE0FE8}"/>
              </a:ext>
            </a:extLst>
          </p:cNvPr>
          <p:cNvSpPr/>
          <p:nvPr/>
        </p:nvSpPr>
        <p:spPr>
          <a:xfrm>
            <a:off x="8215805" y="4081935"/>
            <a:ext cx="2918920" cy="188410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t>同一问题，复杂模型的精度更高</a:t>
            </a:r>
            <a:endParaRPr lang="en-US" altLang="zh-CN" sz="2000" dirty="0"/>
          </a:p>
          <a:p>
            <a:pPr marL="285750" indent="-285750">
              <a:lnSpc>
                <a:spcPct val="150000"/>
              </a:lnSpc>
              <a:buFont typeface="Arial" panose="020B0604020202020204" pitchFamily="34" charset="0"/>
              <a:buChar char="•"/>
            </a:pPr>
            <a:r>
              <a:rPr lang="zh-CN" altLang="en-US" sz="2000" dirty="0"/>
              <a:t>越复杂的模型需要越大的样本规模</a:t>
            </a:r>
          </a:p>
        </p:txBody>
      </p:sp>
      <p:sp>
        <p:nvSpPr>
          <p:cNvPr id="12" name="文本框 11">
            <a:extLst>
              <a:ext uri="{FF2B5EF4-FFF2-40B4-BE49-F238E27FC236}">
                <a16:creationId xmlns:a16="http://schemas.microsoft.com/office/drawing/2014/main" id="{157BF980-D7B6-4E2D-A863-C7B0D22A00ED}"/>
              </a:ext>
            </a:extLst>
          </p:cNvPr>
          <p:cNvSpPr txBox="1"/>
          <p:nvPr/>
        </p:nvSpPr>
        <p:spPr>
          <a:xfrm>
            <a:off x="1471123" y="2004517"/>
            <a:ext cx="2091228" cy="1211697"/>
          </a:xfrm>
          <a:prstGeom prst="rect">
            <a:avLst/>
          </a:prstGeom>
          <a:noFill/>
        </p:spPr>
        <p:txBody>
          <a:bodyPr wrap="square" lIns="180000" tIns="180000" rIns="180000" bIns="180000" rtlCol="0" anchor="ctr">
            <a:spAutoFit/>
          </a:bodyPr>
          <a:lstStyle/>
          <a:p>
            <a:pPr algn="ctr">
              <a:lnSpc>
                <a:spcPct val="120000"/>
              </a:lnSpc>
              <a:spcAft>
                <a:spcPts val="600"/>
              </a:spcAft>
            </a:pPr>
            <a:r>
              <a:rPr kumimoji="1" lang="zh-CN" altLang="en-US" sz="2400" dirty="0">
                <a:solidFill>
                  <a:srgbClr val="00418A"/>
                </a:solidFill>
              </a:rPr>
              <a:t>人工神经网络</a:t>
            </a:r>
          </a:p>
        </p:txBody>
      </p:sp>
      <p:sp>
        <p:nvSpPr>
          <p:cNvPr id="13" name="文本框 12">
            <a:extLst>
              <a:ext uri="{FF2B5EF4-FFF2-40B4-BE49-F238E27FC236}">
                <a16:creationId xmlns:a16="http://schemas.microsoft.com/office/drawing/2014/main" id="{F247BF9E-A09B-4C9B-BB99-6D01E876F342}"/>
              </a:ext>
            </a:extLst>
          </p:cNvPr>
          <p:cNvSpPr txBox="1"/>
          <p:nvPr/>
        </p:nvSpPr>
        <p:spPr>
          <a:xfrm>
            <a:off x="5050386" y="2226116"/>
            <a:ext cx="2091228" cy="768498"/>
          </a:xfrm>
          <a:prstGeom prst="rect">
            <a:avLst/>
          </a:prstGeom>
          <a:noFill/>
        </p:spPr>
        <p:txBody>
          <a:bodyPr wrap="square" lIns="180000" tIns="180000" rIns="180000" bIns="180000" rtlCol="0" anchor="ctr">
            <a:spAutoFit/>
          </a:bodyPr>
          <a:lstStyle/>
          <a:p>
            <a:pPr algn="ctr">
              <a:lnSpc>
                <a:spcPct val="120000"/>
              </a:lnSpc>
              <a:spcAft>
                <a:spcPts val="600"/>
              </a:spcAft>
            </a:pPr>
            <a:r>
              <a:rPr kumimoji="1" lang="zh-CN" altLang="en-US" sz="2400" dirty="0">
                <a:solidFill>
                  <a:srgbClr val="00418A"/>
                </a:solidFill>
              </a:rPr>
              <a:t>交叉验证</a:t>
            </a:r>
          </a:p>
        </p:txBody>
      </p:sp>
      <p:sp>
        <p:nvSpPr>
          <p:cNvPr id="14" name="文本框 13">
            <a:extLst>
              <a:ext uri="{FF2B5EF4-FFF2-40B4-BE49-F238E27FC236}">
                <a16:creationId xmlns:a16="http://schemas.microsoft.com/office/drawing/2014/main" id="{0F04E9CD-043C-4F29-B333-4C816FB314B8}"/>
              </a:ext>
            </a:extLst>
          </p:cNvPr>
          <p:cNvSpPr txBox="1"/>
          <p:nvPr/>
        </p:nvSpPr>
        <p:spPr>
          <a:xfrm>
            <a:off x="8629651" y="2005800"/>
            <a:ext cx="2091228" cy="1209132"/>
          </a:xfrm>
          <a:prstGeom prst="rect">
            <a:avLst/>
          </a:prstGeom>
          <a:noFill/>
        </p:spPr>
        <p:txBody>
          <a:bodyPr wrap="square" lIns="180000" tIns="180000" rIns="180000" bIns="180000" rtlCol="0" anchor="ctr">
            <a:spAutoFit/>
          </a:bodyPr>
          <a:lstStyle/>
          <a:p>
            <a:pPr algn="ctr">
              <a:lnSpc>
                <a:spcPct val="120000"/>
              </a:lnSpc>
              <a:spcAft>
                <a:spcPts val="600"/>
              </a:spcAft>
            </a:pPr>
            <a:r>
              <a:rPr kumimoji="1" lang="zh-CN" altLang="en-US" sz="2400" dirty="0">
                <a:solidFill>
                  <a:srgbClr val="00418A"/>
                </a:solidFill>
              </a:rPr>
              <a:t>精度随样本规模增加</a:t>
            </a:r>
          </a:p>
        </p:txBody>
      </p:sp>
      <p:cxnSp>
        <p:nvCxnSpPr>
          <p:cNvPr id="15" name="直线连接符 30">
            <a:extLst>
              <a:ext uri="{FF2B5EF4-FFF2-40B4-BE49-F238E27FC236}">
                <a16:creationId xmlns:a16="http://schemas.microsoft.com/office/drawing/2014/main" id="{A829C23C-3556-4783-90C8-89547D560506}"/>
              </a:ext>
            </a:extLst>
          </p:cNvPr>
          <p:cNvCxnSpPr>
            <a:cxnSpLocks/>
          </p:cNvCxnSpPr>
          <p:nvPr/>
        </p:nvCxnSpPr>
        <p:spPr>
          <a:xfrm>
            <a:off x="1549057" y="3254686"/>
            <a:ext cx="1879943"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7" name="直线连接符 30">
            <a:extLst>
              <a:ext uri="{FF2B5EF4-FFF2-40B4-BE49-F238E27FC236}">
                <a16:creationId xmlns:a16="http://schemas.microsoft.com/office/drawing/2014/main" id="{EBED4163-76BD-4AAF-B84A-D9B165CC39CA}"/>
              </a:ext>
            </a:extLst>
          </p:cNvPr>
          <p:cNvCxnSpPr>
            <a:cxnSpLocks/>
          </p:cNvCxnSpPr>
          <p:nvPr/>
        </p:nvCxnSpPr>
        <p:spPr>
          <a:xfrm>
            <a:off x="5156028" y="3232772"/>
            <a:ext cx="1879943"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8" name="直线连接符 30">
            <a:extLst>
              <a:ext uri="{FF2B5EF4-FFF2-40B4-BE49-F238E27FC236}">
                <a16:creationId xmlns:a16="http://schemas.microsoft.com/office/drawing/2014/main" id="{7DAAFDF4-E533-469A-972A-A41569DBC87E}"/>
              </a:ext>
            </a:extLst>
          </p:cNvPr>
          <p:cNvCxnSpPr>
            <a:cxnSpLocks/>
          </p:cNvCxnSpPr>
          <p:nvPr/>
        </p:nvCxnSpPr>
        <p:spPr>
          <a:xfrm>
            <a:off x="8762999" y="3210858"/>
            <a:ext cx="1879943"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132738"/>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61B409C-6DF5-654F-81A4-524FF21D753D}"/>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rgbClr val="00418A"/>
                    </a:gs>
                    <a:gs pos="100000">
                      <a:srgbClr val="00418A">
                        <a:alpha val="0"/>
                      </a:srgbClr>
                    </a:gs>
                  </a:gsLst>
                  <a:lin ang="5400000" scaled="1"/>
                </a:gradFill>
              </a:rPr>
              <a:t>01</a:t>
            </a:r>
            <a:endParaRPr kumimoji="1" lang="zh-CN" altLang="en-US" sz="13800" b="1" dirty="0">
              <a:gradFill>
                <a:gsLst>
                  <a:gs pos="0">
                    <a:srgbClr val="00418A"/>
                  </a:gs>
                  <a:gs pos="100000">
                    <a:srgbClr val="00418A">
                      <a:alpha val="0"/>
                    </a:srgbClr>
                  </a:gs>
                </a:gsLst>
                <a:lin ang="5400000" scaled="1"/>
              </a:gradFill>
            </a:endParaRPr>
          </a:p>
        </p:txBody>
      </p:sp>
      <p:sp>
        <p:nvSpPr>
          <p:cNvPr id="9" name="文本占位符 39">
            <a:extLst>
              <a:ext uri="{FF2B5EF4-FFF2-40B4-BE49-F238E27FC236}">
                <a16:creationId xmlns:a16="http://schemas.microsoft.com/office/drawing/2014/main" id="{FDF01BB6-2A63-CD46-AFA0-9CF49DACFE14}"/>
              </a:ext>
            </a:extLst>
          </p:cNvPr>
          <p:cNvSpPr txBox="1">
            <a:spLocks/>
          </p:cNvSpPr>
          <p:nvPr/>
        </p:nvSpPr>
        <p:spPr>
          <a:xfrm>
            <a:off x="3078999" y="3028846"/>
            <a:ext cx="603400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rgbClr val="00418A"/>
                </a:solidFill>
              </a:rPr>
              <a:t>研究背景与意义</a:t>
            </a:r>
          </a:p>
        </p:txBody>
      </p:sp>
      <p:sp>
        <p:nvSpPr>
          <p:cNvPr id="83" name="文本框 82">
            <a:extLst>
              <a:ext uri="{FF2B5EF4-FFF2-40B4-BE49-F238E27FC236}">
                <a16:creationId xmlns:a16="http://schemas.microsoft.com/office/drawing/2014/main" id="{C644B40C-C065-9D48-9E2A-C82C17560B15}"/>
              </a:ext>
            </a:extLst>
          </p:cNvPr>
          <p:cNvSpPr txBox="1"/>
          <p:nvPr/>
        </p:nvSpPr>
        <p:spPr>
          <a:xfrm>
            <a:off x="3123235" y="3836589"/>
            <a:ext cx="5990558" cy="307777"/>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Background and Purpose</a:t>
            </a:r>
            <a:endParaRPr kumimoji="1" lang="zh-CN" altLang="en-US" sz="2000" dirty="0">
              <a:solidFill>
                <a:schemeClr val="tx2"/>
              </a:solidFill>
            </a:endParaRPr>
          </a:p>
        </p:txBody>
      </p:sp>
    </p:spTree>
    <p:extLst>
      <p:ext uri="{BB962C8B-B14F-4D97-AF65-F5344CB8AC3E}">
        <p14:creationId xmlns:p14="http://schemas.microsoft.com/office/powerpoint/2010/main" val="3918937414"/>
      </p:ext>
    </p:extLst>
  </p:cSld>
  <p:clrMapOvr>
    <a:masterClrMapping/>
  </p:clrMapOvr>
  <p:transition spd="slow" advClick="0" advTm="2000">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DD8B9CE-0020-49D3-A05B-899F29869829}"/>
              </a:ext>
            </a:extLst>
          </p:cNvPr>
          <p:cNvSpPr>
            <a:spLocks noGrp="1"/>
          </p:cNvSpPr>
          <p:nvPr>
            <p:ph type="title"/>
          </p:nvPr>
        </p:nvSpPr>
        <p:spPr/>
        <p:txBody>
          <a:bodyPr/>
          <a:lstStyle/>
          <a:p>
            <a:r>
              <a:rPr lang="zh-CN" altLang="en-US" dirty="0"/>
              <a:t>节点数更大的情形</a:t>
            </a:r>
          </a:p>
        </p:txBody>
      </p:sp>
      <p:graphicFrame>
        <p:nvGraphicFramePr>
          <p:cNvPr id="14" name="对象 13">
            <a:extLst>
              <a:ext uri="{FF2B5EF4-FFF2-40B4-BE49-F238E27FC236}">
                <a16:creationId xmlns:a16="http://schemas.microsoft.com/office/drawing/2014/main" id="{A8ADE49E-FC7A-498C-A917-F698FA43A35D}"/>
              </a:ext>
            </a:extLst>
          </p:cNvPr>
          <p:cNvGraphicFramePr>
            <a:graphicFrameLocks noChangeAspect="1"/>
          </p:cNvGraphicFramePr>
          <p:nvPr>
            <p:extLst>
              <p:ext uri="{D42A27DB-BD31-4B8C-83A1-F6EECF244321}">
                <p14:modId xmlns:p14="http://schemas.microsoft.com/office/powerpoint/2010/main" val="2112550161"/>
              </p:ext>
            </p:extLst>
          </p:nvPr>
        </p:nvGraphicFramePr>
        <p:xfrm>
          <a:off x="5105400" y="1294670"/>
          <a:ext cx="6813550" cy="5225193"/>
        </p:xfrm>
        <a:graphic>
          <a:graphicData uri="http://schemas.openxmlformats.org/presentationml/2006/ole">
            <mc:AlternateContent xmlns:mc="http://schemas.openxmlformats.org/markup-compatibility/2006">
              <mc:Choice xmlns:v="urn:schemas-microsoft-com:vml" Requires="v">
                <p:oleObj spid="_x0000_s30729" name="Graph" r:id="rId3" imgW="5181008" imgH="3963290" progId="Origin95.Graph">
                  <p:embed/>
                </p:oleObj>
              </mc:Choice>
              <mc:Fallback>
                <p:oleObj name="Graph" r:id="rId3" imgW="5181008" imgH="3963290" progId="Origin95.Grap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294670"/>
                        <a:ext cx="6813550" cy="5225193"/>
                      </a:xfrm>
                      <a:prstGeom prst="rect">
                        <a:avLst/>
                      </a:prstGeom>
                      <a:noFill/>
                      <a:ln>
                        <a:solidFill>
                          <a:srgbClr val="00418A"/>
                        </a:solidFill>
                      </a:ln>
                    </p:spPr>
                  </p:pic>
                </p:oleObj>
              </mc:Fallback>
            </mc:AlternateContent>
          </a:graphicData>
        </a:graphic>
      </p:graphicFrame>
      <p:sp>
        <p:nvSpPr>
          <p:cNvPr id="16" name="内容占位符 2">
            <a:extLst>
              <a:ext uri="{FF2B5EF4-FFF2-40B4-BE49-F238E27FC236}">
                <a16:creationId xmlns:a16="http://schemas.microsoft.com/office/drawing/2014/main" id="{8CFD82D2-FC32-4AB4-AFC3-794C6B43E7AF}"/>
              </a:ext>
            </a:extLst>
          </p:cNvPr>
          <p:cNvSpPr txBox="1">
            <a:spLocks/>
          </p:cNvSpPr>
          <p:nvPr/>
        </p:nvSpPr>
        <p:spPr>
          <a:xfrm>
            <a:off x="645888" y="1294670"/>
            <a:ext cx="4078512" cy="486726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kumimoji="1" lang="zh-CN" altLang="en-US" sz="2400" dirty="0">
                <a:solidFill>
                  <a:srgbClr val="00418A"/>
                </a:solidFill>
              </a:rPr>
              <a:t>用时</a:t>
            </a:r>
            <a:endParaRPr kumimoji="1" lang="en-US" altLang="zh-CN" sz="2400" dirty="0">
              <a:solidFill>
                <a:srgbClr val="00418A"/>
              </a:solidFill>
            </a:endParaRPr>
          </a:p>
          <a:p>
            <a:pPr marL="0" indent="0">
              <a:lnSpc>
                <a:spcPct val="120000"/>
              </a:lnSpc>
              <a:buNone/>
            </a:pPr>
            <a:r>
              <a:rPr lang="zh-CN" altLang="en-US" sz="2000" dirty="0"/>
              <a:t>反函数法远远快于传统潮流法</a:t>
            </a:r>
            <a:endParaRPr lang="en-US" altLang="zh-CN" sz="2000" dirty="0"/>
          </a:p>
          <a:p>
            <a:pPr marL="0" indent="0">
              <a:lnSpc>
                <a:spcPct val="120000"/>
              </a:lnSpc>
              <a:buFont typeface="Arial" panose="020B0604020202020204" pitchFamily="34" charset="0"/>
              <a:buNone/>
            </a:pPr>
            <a:endParaRPr kumimoji="1" lang="en-US" altLang="zh-CN" sz="2000" dirty="0">
              <a:solidFill>
                <a:srgbClr val="00418A"/>
              </a:solidFill>
            </a:endParaRPr>
          </a:p>
          <a:p>
            <a:pPr marL="0" indent="0">
              <a:lnSpc>
                <a:spcPct val="120000"/>
              </a:lnSpc>
              <a:buFont typeface="Arial" panose="020B0604020202020204" pitchFamily="34" charset="0"/>
              <a:buNone/>
            </a:pPr>
            <a:r>
              <a:rPr kumimoji="1" lang="zh-CN" altLang="en-US" sz="2400" dirty="0">
                <a:solidFill>
                  <a:srgbClr val="00418A"/>
                </a:solidFill>
              </a:rPr>
              <a:t>加速比</a:t>
            </a:r>
            <a:endParaRPr kumimoji="1" lang="en-US" altLang="zh-CN" sz="2400" dirty="0">
              <a:solidFill>
                <a:srgbClr val="00418A"/>
              </a:solidFill>
            </a:endParaRPr>
          </a:p>
          <a:p>
            <a:pPr marL="0" indent="0">
              <a:lnSpc>
                <a:spcPct val="120000"/>
              </a:lnSpc>
              <a:buNone/>
            </a:pPr>
            <a:r>
              <a:rPr lang="zh-CN" altLang="en-US" sz="2000" dirty="0"/>
              <a:t>加速比并没有随着节点数增加而快速增加。</a:t>
            </a:r>
            <a:endParaRPr lang="en-US" altLang="zh-CN" sz="2000" dirty="0"/>
          </a:p>
          <a:p>
            <a:pPr marL="0" indent="0">
              <a:lnSpc>
                <a:spcPct val="120000"/>
              </a:lnSpc>
              <a:buNone/>
            </a:pPr>
            <a:r>
              <a:rPr lang="zh-CN" altLang="en-US" sz="2000" dirty="0"/>
              <a:t>推测原因是随着节点数增加，潮流收敛更加困难。</a:t>
            </a:r>
            <a:endParaRPr lang="en-US" altLang="zh-CN" sz="2000" dirty="0"/>
          </a:p>
          <a:p>
            <a:pPr marL="0" indent="0">
              <a:lnSpc>
                <a:spcPct val="120000"/>
              </a:lnSpc>
              <a:buNone/>
            </a:pPr>
            <a:r>
              <a:rPr lang="zh-CN" altLang="en-US" sz="2000" dirty="0"/>
              <a:t>可通过优化初值修正方法提升。</a:t>
            </a:r>
          </a:p>
        </p:txBody>
      </p:sp>
      <p:cxnSp>
        <p:nvCxnSpPr>
          <p:cNvPr id="17" name="直线连接符 30">
            <a:extLst>
              <a:ext uri="{FF2B5EF4-FFF2-40B4-BE49-F238E27FC236}">
                <a16:creationId xmlns:a16="http://schemas.microsoft.com/office/drawing/2014/main" id="{599B8AB1-7859-4053-8680-37C3841956E7}"/>
              </a:ext>
            </a:extLst>
          </p:cNvPr>
          <p:cNvCxnSpPr>
            <a:cxnSpLocks/>
          </p:cNvCxnSpPr>
          <p:nvPr/>
        </p:nvCxnSpPr>
        <p:spPr>
          <a:xfrm>
            <a:off x="645888" y="1798155"/>
            <a:ext cx="2440212"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8" name="直线连接符 30">
            <a:extLst>
              <a:ext uri="{FF2B5EF4-FFF2-40B4-BE49-F238E27FC236}">
                <a16:creationId xmlns:a16="http://schemas.microsoft.com/office/drawing/2014/main" id="{AA5A17E7-4A2F-4550-BC93-8536567482CA}"/>
              </a:ext>
            </a:extLst>
          </p:cNvPr>
          <p:cNvCxnSpPr>
            <a:cxnSpLocks/>
          </p:cNvCxnSpPr>
          <p:nvPr/>
        </p:nvCxnSpPr>
        <p:spPr>
          <a:xfrm>
            <a:off x="645888" y="3337339"/>
            <a:ext cx="2433862"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966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9000" b="-9000"/>
          </a:stretch>
        </a:blip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61B409C-6DF5-654F-81A4-524FF21D753D}"/>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rgbClr val="00418A"/>
                    </a:gs>
                    <a:gs pos="100000">
                      <a:srgbClr val="00418A">
                        <a:alpha val="0"/>
                      </a:srgbClr>
                    </a:gs>
                  </a:gsLst>
                  <a:lin ang="5400000" scaled="1"/>
                </a:gradFill>
              </a:rPr>
              <a:t>05</a:t>
            </a:r>
            <a:endParaRPr kumimoji="1" lang="zh-CN" altLang="en-US" sz="13800" b="1" dirty="0">
              <a:gradFill>
                <a:gsLst>
                  <a:gs pos="0">
                    <a:srgbClr val="00418A"/>
                  </a:gs>
                  <a:gs pos="100000">
                    <a:srgbClr val="00418A">
                      <a:alpha val="0"/>
                    </a:srgbClr>
                  </a:gs>
                </a:gsLst>
                <a:lin ang="5400000" scaled="1"/>
              </a:gradFill>
            </a:endParaRPr>
          </a:p>
        </p:txBody>
      </p:sp>
      <p:sp>
        <p:nvSpPr>
          <p:cNvPr id="9" name="文本占位符 39">
            <a:extLst>
              <a:ext uri="{FF2B5EF4-FFF2-40B4-BE49-F238E27FC236}">
                <a16:creationId xmlns:a16="http://schemas.microsoft.com/office/drawing/2014/main" id="{FDF01BB6-2A63-CD46-AFA0-9CF49DACFE14}"/>
              </a:ext>
            </a:extLst>
          </p:cNvPr>
          <p:cNvSpPr txBox="1">
            <a:spLocks/>
          </p:cNvSpPr>
          <p:nvPr/>
        </p:nvSpPr>
        <p:spPr>
          <a:xfrm>
            <a:off x="3886202" y="3028846"/>
            <a:ext cx="4419598"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rgbClr val="00418A"/>
                </a:solidFill>
              </a:rPr>
              <a:t>结论与展望</a:t>
            </a:r>
          </a:p>
        </p:txBody>
      </p:sp>
      <p:sp>
        <p:nvSpPr>
          <p:cNvPr id="83" name="文本框 82">
            <a:extLst>
              <a:ext uri="{FF2B5EF4-FFF2-40B4-BE49-F238E27FC236}">
                <a16:creationId xmlns:a16="http://schemas.microsoft.com/office/drawing/2014/main" id="{C644B40C-C065-9D48-9E2A-C82C17560B15}"/>
              </a:ext>
            </a:extLst>
          </p:cNvPr>
          <p:cNvSpPr txBox="1"/>
          <p:nvPr/>
        </p:nvSpPr>
        <p:spPr>
          <a:xfrm>
            <a:off x="3931228" y="3836589"/>
            <a:ext cx="4374572" cy="307778"/>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Conclusion and prospect</a:t>
            </a:r>
            <a:endParaRPr kumimoji="1" lang="zh-CN" altLang="en-US" sz="2000" dirty="0">
              <a:solidFill>
                <a:schemeClr val="tx2"/>
              </a:solidFill>
            </a:endParaRPr>
          </a:p>
        </p:txBody>
      </p:sp>
    </p:spTree>
    <p:extLst>
      <p:ext uri="{BB962C8B-B14F-4D97-AF65-F5344CB8AC3E}">
        <p14:creationId xmlns:p14="http://schemas.microsoft.com/office/powerpoint/2010/main" val="2442555354"/>
      </p:ext>
    </p:extLst>
  </p:cSld>
  <p:clrMapOvr>
    <a:masterClrMapping/>
  </p:clrMapOvr>
  <p:transition spd="slow" advClick="0" advTm="2000">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9000" b="-9000"/>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0B351FC-46F3-4049-8892-418785FD3210}"/>
              </a:ext>
            </a:extLst>
          </p:cNvPr>
          <p:cNvSpPr/>
          <p:nvPr/>
        </p:nvSpPr>
        <p:spPr>
          <a:xfrm>
            <a:off x="901446" y="1443841"/>
            <a:ext cx="4197350" cy="3924151"/>
          </a:xfrm>
          <a:prstGeom prst="rect">
            <a:avLst/>
          </a:prstGeom>
        </p:spPr>
        <p:txBody>
          <a:bodyPr wrap="square">
            <a:spAutoFit/>
          </a:bodyPr>
          <a:lstStyle/>
          <a:p>
            <a:pPr>
              <a:spcAft>
                <a:spcPts val="600"/>
              </a:spcAft>
            </a:pPr>
            <a:r>
              <a:rPr lang="zh-CN" altLang="en-US" dirty="0"/>
              <a:t>反函数法是利用潮流方程的表达式，通过给定电压求解功率的形式生成潮流样本。方法创新点在于：</a:t>
            </a:r>
            <a:endParaRPr lang="en-US" altLang="zh-CN" dirty="0"/>
          </a:p>
          <a:p>
            <a:pPr>
              <a:spcAft>
                <a:spcPts val="600"/>
              </a:spcAft>
            </a:pPr>
            <a:r>
              <a:rPr lang="zh-CN" altLang="en-US" b="1" dirty="0">
                <a:solidFill>
                  <a:srgbClr val="FF0000"/>
                </a:solidFill>
              </a:rPr>
              <a:t>没有潮流收敛性问题、没有病态问题</a:t>
            </a:r>
            <a:r>
              <a:rPr lang="zh-CN" altLang="en-US" dirty="0"/>
              <a:t>，可以生成难以用潮流方法得到的样本，使样本数据集更能反映运行域；</a:t>
            </a:r>
            <a:endParaRPr lang="en-US" altLang="zh-CN" dirty="0"/>
          </a:p>
          <a:p>
            <a:pPr>
              <a:spcAft>
                <a:spcPts val="600"/>
              </a:spcAft>
            </a:pPr>
            <a:r>
              <a:rPr lang="zh-CN" altLang="en-US" dirty="0"/>
              <a:t>方法生成的样本数据集具有</a:t>
            </a:r>
            <a:r>
              <a:rPr lang="zh-CN" altLang="en-US" b="1" dirty="0">
                <a:solidFill>
                  <a:srgbClr val="FF0000"/>
                </a:solidFill>
              </a:rPr>
              <a:t>更好的样本分布</a:t>
            </a:r>
            <a:r>
              <a:rPr lang="zh-CN" altLang="en-US" dirty="0"/>
              <a:t>，使训练得到的模型具有更好的泛化性能，避免过拟合；</a:t>
            </a:r>
            <a:endParaRPr lang="en-US" altLang="zh-CN" dirty="0"/>
          </a:p>
          <a:p>
            <a:pPr>
              <a:spcAft>
                <a:spcPts val="600"/>
              </a:spcAft>
            </a:pPr>
            <a:r>
              <a:rPr lang="zh-CN" altLang="en-US" dirty="0"/>
              <a:t>方法实际生成速度远远快过传统潮流方法生成样本，</a:t>
            </a:r>
            <a:r>
              <a:rPr lang="zh-CN" altLang="en-US" b="1" dirty="0">
                <a:solidFill>
                  <a:srgbClr val="FF0000"/>
                </a:solidFill>
              </a:rPr>
              <a:t>加速比可达</a:t>
            </a:r>
            <a:r>
              <a:rPr lang="en-US" altLang="zh-CN" b="1" dirty="0">
                <a:solidFill>
                  <a:srgbClr val="FF0000"/>
                </a:solidFill>
              </a:rPr>
              <a:t>120</a:t>
            </a:r>
            <a:r>
              <a:rPr lang="zh-CN" altLang="en-US" dirty="0"/>
              <a:t>，在有限的时间和计算资源下，可为训练更复杂模型提供足够数量的样本。</a:t>
            </a:r>
            <a:endParaRPr lang="en-US" altLang="zh-CN" dirty="0"/>
          </a:p>
        </p:txBody>
      </p:sp>
      <p:cxnSp>
        <p:nvCxnSpPr>
          <p:cNvPr id="5" name="直线连接符 3">
            <a:extLst>
              <a:ext uri="{FF2B5EF4-FFF2-40B4-BE49-F238E27FC236}">
                <a16:creationId xmlns:a16="http://schemas.microsoft.com/office/drawing/2014/main" id="{5EDBC4DA-1CD4-4C50-B745-1EF8B2A673CD}"/>
              </a:ext>
            </a:extLst>
          </p:cNvPr>
          <p:cNvCxnSpPr>
            <a:cxnSpLocks/>
          </p:cNvCxnSpPr>
          <p:nvPr/>
        </p:nvCxnSpPr>
        <p:spPr>
          <a:xfrm>
            <a:off x="0" y="979424"/>
            <a:ext cx="12192000" cy="0"/>
          </a:xfrm>
          <a:prstGeom prst="line">
            <a:avLst/>
          </a:prstGeom>
          <a:ln w="12700">
            <a:solidFill>
              <a:srgbClr val="00418A"/>
            </a:solidFill>
          </a:ln>
        </p:spPr>
        <p:style>
          <a:lnRef idx="1">
            <a:schemeClr val="accent1"/>
          </a:lnRef>
          <a:fillRef idx="0">
            <a:schemeClr val="accent1"/>
          </a:fillRef>
          <a:effectRef idx="0">
            <a:schemeClr val="accent1"/>
          </a:effectRef>
          <a:fontRef idx="minor">
            <a:schemeClr val="tx1"/>
          </a:fontRef>
        </p:style>
      </p:cxnSp>
      <p:sp>
        <p:nvSpPr>
          <p:cNvPr id="6" name="标题 1">
            <a:extLst>
              <a:ext uri="{FF2B5EF4-FFF2-40B4-BE49-F238E27FC236}">
                <a16:creationId xmlns:a16="http://schemas.microsoft.com/office/drawing/2014/main" id="{15B98170-CD08-4743-845E-0CDA53989235}"/>
              </a:ext>
            </a:extLst>
          </p:cNvPr>
          <p:cNvSpPr txBox="1">
            <a:spLocks/>
          </p:cNvSpPr>
          <p:nvPr/>
        </p:nvSpPr>
        <p:spPr>
          <a:xfrm>
            <a:off x="901446" y="176211"/>
            <a:ext cx="5073904" cy="663575"/>
          </a:xfrm>
          <a:prstGeom prst="rect">
            <a:avLst/>
          </a:prstGeom>
        </p:spPr>
        <p:txBody>
          <a:bodyPr lIns="0" anchor="ctr">
            <a:normAutofit/>
          </a:bodyPr>
          <a:lstStyle>
            <a:lvl1pPr algn="l" defTabSz="914400" rtl="0" eaLnBrk="1" latinLnBrk="0" hangingPunct="1">
              <a:lnSpc>
                <a:spcPct val="90000"/>
              </a:lnSpc>
              <a:spcBef>
                <a:spcPct val="0"/>
              </a:spcBef>
              <a:buNone/>
              <a:defRPr sz="3200" b="0" kern="1200">
                <a:solidFill>
                  <a:srgbClr val="00418A"/>
                </a:solidFill>
                <a:latin typeface="+mj-lt"/>
                <a:ea typeface="+mj-ea"/>
                <a:cs typeface="+mj-cs"/>
              </a:defRPr>
            </a:lvl1pPr>
          </a:lstStyle>
          <a:p>
            <a:r>
              <a:rPr lang="zh-CN" altLang="en-US" dirty="0"/>
              <a:t>结论</a:t>
            </a:r>
          </a:p>
        </p:txBody>
      </p:sp>
      <p:pic>
        <p:nvPicPr>
          <p:cNvPr id="7" name="图片 6">
            <a:extLst>
              <a:ext uri="{FF2B5EF4-FFF2-40B4-BE49-F238E27FC236}">
                <a16:creationId xmlns:a16="http://schemas.microsoft.com/office/drawing/2014/main" id="{87B76EEB-B227-49CD-AD20-AFA877C7FBF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backgroundMark x1="27500" y1="78250" x2="29500" y2="80250"/>
                        <a14:backgroundMark x1="64667" y1="82750" x2="65167" y2="82000"/>
                        <a14:backgroundMark x1="67833" y1="84250" x2="74000" y2="84250"/>
                      </a14:backgroundRemoval>
                    </a14:imgEffect>
                  </a14:imgLayer>
                </a14:imgProps>
              </a:ext>
              <a:ext uri="{28A0092B-C50C-407E-A947-70E740481C1C}">
                <a14:useLocalDpi xmlns:a14="http://schemas.microsoft.com/office/drawing/2010/main" val="0"/>
              </a:ext>
            </a:extLst>
          </a:blip>
          <a:srcRect l="14163" t="45876" r="21176" b="19603"/>
          <a:stretch/>
        </p:blipFill>
        <p:spPr>
          <a:xfrm>
            <a:off x="82255" y="332769"/>
            <a:ext cx="736896" cy="350458"/>
          </a:xfrm>
          <a:prstGeom prst="rect">
            <a:avLst/>
          </a:prstGeom>
          <a:effectLst>
            <a:reflection blurRad="6350" stA="52000" endA="300" endPos="35000" dir="5400000" sy="-100000" algn="bl" rotWithShape="0"/>
          </a:effectLst>
        </p:spPr>
      </p:pic>
      <p:sp>
        <p:nvSpPr>
          <p:cNvPr id="9" name="标题 1">
            <a:extLst>
              <a:ext uri="{FF2B5EF4-FFF2-40B4-BE49-F238E27FC236}">
                <a16:creationId xmlns:a16="http://schemas.microsoft.com/office/drawing/2014/main" id="{3ABA4A2D-E731-4A2B-8DA3-71FA39505CB3}"/>
              </a:ext>
            </a:extLst>
          </p:cNvPr>
          <p:cNvSpPr txBox="1">
            <a:spLocks/>
          </p:cNvSpPr>
          <p:nvPr/>
        </p:nvSpPr>
        <p:spPr>
          <a:xfrm>
            <a:off x="10356891" y="176211"/>
            <a:ext cx="1263609" cy="663575"/>
          </a:xfrm>
          <a:prstGeom prst="rect">
            <a:avLst/>
          </a:prstGeom>
        </p:spPr>
        <p:txBody>
          <a:bodyPr lIns="0" anchor="ctr">
            <a:normAutofit/>
          </a:bodyPr>
          <a:lstStyle>
            <a:lvl1pPr algn="l" defTabSz="914400" rtl="0" eaLnBrk="1" latinLnBrk="0" hangingPunct="1">
              <a:lnSpc>
                <a:spcPct val="90000"/>
              </a:lnSpc>
              <a:spcBef>
                <a:spcPct val="0"/>
              </a:spcBef>
              <a:buNone/>
              <a:defRPr sz="3200" b="0" kern="1200">
                <a:solidFill>
                  <a:srgbClr val="00418A"/>
                </a:solidFill>
                <a:latin typeface="+mj-lt"/>
                <a:ea typeface="+mj-ea"/>
                <a:cs typeface="+mj-cs"/>
              </a:defRPr>
            </a:lvl1pPr>
          </a:lstStyle>
          <a:p>
            <a:r>
              <a:rPr lang="zh-CN" altLang="en-US" dirty="0"/>
              <a:t>展望</a:t>
            </a:r>
          </a:p>
        </p:txBody>
      </p:sp>
      <p:pic>
        <p:nvPicPr>
          <p:cNvPr id="10" name="图片 9">
            <a:extLst>
              <a:ext uri="{FF2B5EF4-FFF2-40B4-BE49-F238E27FC236}">
                <a16:creationId xmlns:a16="http://schemas.microsoft.com/office/drawing/2014/main" id="{62D25635-9DEF-4BAA-93BE-27970753474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backgroundMark x1="27500" y1="78250" x2="29500" y2="80250"/>
                        <a14:backgroundMark x1="64667" y1="82750" x2="65167" y2="82000"/>
                        <a14:backgroundMark x1="67833" y1="84250" x2="74000" y2="84250"/>
                      </a14:backgroundRemoval>
                    </a14:imgEffect>
                  </a14:imgLayer>
                </a14:imgProps>
              </a:ext>
              <a:ext uri="{28A0092B-C50C-407E-A947-70E740481C1C}">
                <a14:useLocalDpi xmlns:a14="http://schemas.microsoft.com/office/drawing/2010/main" val="0"/>
              </a:ext>
            </a:extLst>
          </a:blip>
          <a:srcRect l="14163" t="45876" r="21176" b="19603"/>
          <a:stretch/>
        </p:blipFill>
        <p:spPr>
          <a:xfrm>
            <a:off x="11372849" y="332769"/>
            <a:ext cx="736896" cy="350458"/>
          </a:xfrm>
          <a:prstGeom prst="rect">
            <a:avLst/>
          </a:prstGeom>
          <a:effectLst>
            <a:reflection blurRad="6350" stA="52000" endA="300" endPos="35000" dir="5400000" sy="-100000" algn="bl" rotWithShape="0"/>
          </a:effectLst>
        </p:spPr>
      </p:pic>
      <p:sp>
        <p:nvSpPr>
          <p:cNvPr id="11" name="矩形 10">
            <a:extLst>
              <a:ext uri="{FF2B5EF4-FFF2-40B4-BE49-F238E27FC236}">
                <a16:creationId xmlns:a16="http://schemas.microsoft.com/office/drawing/2014/main" id="{4247D62B-1B89-4487-A581-A972C9E9C5CD}"/>
              </a:ext>
            </a:extLst>
          </p:cNvPr>
          <p:cNvSpPr/>
          <p:nvPr/>
        </p:nvSpPr>
        <p:spPr>
          <a:xfrm>
            <a:off x="6724650" y="1443841"/>
            <a:ext cx="4197350" cy="4893647"/>
          </a:xfrm>
          <a:prstGeom prst="rect">
            <a:avLst/>
          </a:prstGeom>
        </p:spPr>
        <p:txBody>
          <a:bodyPr wrap="square">
            <a:spAutoFit/>
          </a:bodyPr>
          <a:lstStyle/>
          <a:p>
            <a:r>
              <a:rPr kumimoji="1" lang="zh-CN" altLang="en-US" sz="2400" dirty="0">
                <a:solidFill>
                  <a:srgbClr val="00418A"/>
                </a:solidFill>
              </a:rPr>
              <a:t>更好的初值修正优化</a:t>
            </a:r>
            <a:endParaRPr kumimoji="1" lang="en-US" altLang="zh-CN" sz="2400" dirty="0">
              <a:solidFill>
                <a:srgbClr val="00418A"/>
              </a:solidFill>
            </a:endParaRPr>
          </a:p>
          <a:p>
            <a:r>
              <a:rPr lang="zh-CN" altLang="en-US" dirty="0"/>
              <a:t>进一步优化后的反函数法应有更好的收敛性和快速性，能够更好地适应复杂系统问题，进一步展现其潜力。</a:t>
            </a:r>
            <a:endParaRPr lang="en-US" altLang="zh-CN" dirty="0"/>
          </a:p>
          <a:p>
            <a:endParaRPr lang="en-US" altLang="zh-CN" dirty="0"/>
          </a:p>
          <a:p>
            <a:r>
              <a:rPr kumimoji="1" lang="zh-CN" altLang="en-US" sz="2400" dirty="0">
                <a:solidFill>
                  <a:srgbClr val="00418A"/>
                </a:solidFill>
              </a:rPr>
              <a:t>更丰富的物理意义</a:t>
            </a:r>
            <a:endParaRPr kumimoji="1" lang="en-US" altLang="zh-CN" sz="2400" dirty="0">
              <a:solidFill>
                <a:srgbClr val="00418A"/>
              </a:solidFill>
            </a:endParaRPr>
          </a:p>
          <a:p>
            <a:r>
              <a:rPr lang="zh-CN" altLang="en-US" dirty="0"/>
              <a:t>电压是运行量，功率是结果量，给定功率求电压的方法可看作是探究运行的可能性，而给定电压求功率的方法可看作是探索运行状态本身，或许反函数法正契合了探索未知状态的思路，电压的运行意义将有新的解释。</a:t>
            </a:r>
          </a:p>
          <a:p>
            <a:r>
              <a:rPr kumimoji="1" lang="zh-CN" altLang="en-US" sz="2400" dirty="0">
                <a:solidFill>
                  <a:srgbClr val="00418A"/>
                </a:solidFill>
              </a:rPr>
              <a:t>更接近实际物理系统</a:t>
            </a:r>
            <a:endParaRPr kumimoji="1" lang="en-US" altLang="zh-CN" sz="2400" dirty="0">
              <a:solidFill>
                <a:srgbClr val="00418A"/>
              </a:solidFill>
            </a:endParaRPr>
          </a:p>
          <a:p>
            <a:endParaRPr kumimoji="1" lang="en-US" altLang="zh-CN" sz="2400" dirty="0">
              <a:solidFill>
                <a:srgbClr val="00418A"/>
              </a:solidFill>
            </a:endParaRPr>
          </a:p>
          <a:p>
            <a:r>
              <a:rPr lang="zh-CN" altLang="en-US" dirty="0"/>
              <a:t>模型方面还可加入电力电子器件和直流系统。</a:t>
            </a:r>
          </a:p>
        </p:txBody>
      </p:sp>
    </p:spTree>
    <p:extLst>
      <p:ext uri="{BB962C8B-B14F-4D97-AF65-F5344CB8AC3E}">
        <p14:creationId xmlns:p14="http://schemas.microsoft.com/office/powerpoint/2010/main" val="1473459356"/>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5B240D79-3895-4793-8157-8AFF96659A4A}"/>
              </a:ext>
            </a:extLst>
          </p:cNvPr>
          <p:cNvSpPr>
            <a:spLocks/>
          </p:cNvSpPr>
          <p:nvPr/>
        </p:nvSpPr>
        <p:spPr>
          <a:xfrm>
            <a:off x="7916865" y="0"/>
            <a:ext cx="4097163" cy="6858000"/>
          </a:xfrm>
          <a:custGeom>
            <a:avLst/>
            <a:gdLst>
              <a:gd name="connsiteX0" fmla="*/ 524988 w 4097163"/>
              <a:gd name="connsiteY0" fmla="*/ 0 h 6858000"/>
              <a:gd name="connsiteX1" fmla="*/ 4097163 w 4097163"/>
              <a:gd name="connsiteY1" fmla="*/ 0 h 6858000"/>
              <a:gd name="connsiteX2" fmla="*/ 4097163 w 4097163"/>
              <a:gd name="connsiteY2" fmla="*/ 6858000 h 6858000"/>
              <a:gd name="connsiteX3" fmla="*/ 420421 w 4097163"/>
              <a:gd name="connsiteY3" fmla="*/ 6858000 h 6858000"/>
              <a:gd name="connsiteX4" fmla="*/ 316780 w 4097163"/>
              <a:gd name="connsiteY4" fmla="*/ 6466939 h 6858000"/>
              <a:gd name="connsiteX5" fmla="*/ 0 w 4097163"/>
              <a:gd name="connsiteY5" fmla="*/ 3599121 h 6858000"/>
              <a:gd name="connsiteX6" fmla="*/ 448249 w 4097163"/>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7163" h="6858000">
                <a:moveTo>
                  <a:pt x="524988" y="0"/>
                </a:moveTo>
                <a:lnTo>
                  <a:pt x="4097163" y="0"/>
                </a:lnTo>
                <a:lnTo>
                  <a:pt x="4097163" y="6858000"/>
                </a:lnTo>
                <a:lnTo>
                  <a:pt x="420421" y="6858000"/>
                </a:lnTo>
                <a:lnTo>
                  <a:pt x="316780" y="6466939"/>
                </a:lnTo>
                <a:cubicBezTo>
                  <a:pt x="114756" y="5614442"/>
                  <a:pt x="0" y="4637502"/>
                  <a:pt x="0" y="3599121"/>
                </a:cubicBezTo>
                <a:cubicBezTo>
                  <a:pt x="0" y="2353065"/>
                  <a:pt x="165248" y="1195481"/>
                  <a:pt x="448249" y="235243"/>
                </a:cubicBezTo>
                <a:close/>
              </a:path>
            </a:pathLst>
          </a:custGeom>
          <a:blipFill>
            <a:blip r:embed="rId3"/>
            <a:srcRect/>
            <a:stretch>
              <a:fillRect l="-4266" r="-490" b="-111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
        <p:nvSpPr>
          <p:cNvPr id="3" name="副标题 2">
            <a:extLst>
              <a:ext uri="{FF2B5EF4-FFF2-40B4-BE49-F238E27FC236}">
                <a16:creationId xmlns:a16="http://schemas.microsoft.com/office/drawing/2014/main" id="{346150DD-6BFD-F640-A5D2-BB5E5E3789AF}"/>
              </a:ext>
            </a:extLst>
          </p:cNvPr>
          <p:cNvSpPr>
            <a:spLocks noGrp="1"/>
          </p:cNvSpPr>
          <p:nvPr>
            <p:ph type="subTitle" idx="1"/>
          </p:nvPr>
        </p:nvSpPr>
        <p:spPr>
          <a:xfrm>
            <a:off x="803275" y="3658405"/>
            <a:ext cx="5292725" cy="408770"/>
          </a:xfrm>
        </p:spPr>
        <p:txBody>
          <a:bodyPr/>
          <a:lstStyle/>
          <a:p>
            <a:r>
              <a:rPr lang="en-US" altLang="zh-CN" dirty="0"/>
              <a:t>Thanks for Your Guidance</a:t>
            </a:r>
            <a:endParaRPr lang="zh-CN" altLang="en-US" dirty="0"/>
          </a:p>
        </p:txBody>
      </p:sp>
      <p:sp>
        <p:nvSpPr>
          <p:cNvPr id="35" name="文本占位符 34">
            <a:extLst>
              <a:ext uri="{FF2B5EF4-FFF2-40B4-BE49-F238E27FC236}">
                <a16:creationId xmlns:a16="http://schemas.microsoft.com/office/drawing/2014/main" id="{FD5906FD-A821-8A40-812A-4AF25E7A6E5D}"/>
              </a:ext>
            </a:extLst>
          </p:cNvPr>
          <p:cNvSpPr>
            <a:spLocks noGrp="1"/>
          </p:cNvSpPr>
          <p:nvPr>
            <p:ph type="body" sz="quarter" idx="14"/>
          </p:nvPr>
        </p:nvSpPr>
        <p:spPr/>
        <p:txBody>
          <a:bodyPr/>
          <a:lstStyle/>
          <a:p>
            <a:r>
              <a:rPr lang="zh-CN" altLang="en-US" dirty="0"/>
              <a:t>感谢老师的悉心指导</a:t>
            </a:r>
          </a:p>
        </p:txBody>
      </p:sp>
    </p:spTree>
    <p:extLst>
      <p:ext uri="{BB962C8B-B14F-4D97-AF65-F5344CB8AC3E}">
        <p14:creationId xmlns:p14="http://schemas.microsoft.com/office/powerpoint/2010/main" val="295118917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B643C-F71C-4E95-BE87-4E162FB9266D}"/>
              </a:ext>
            </a:extLst>
          </p:cNvPr>
          <p:cNvSpPr>
            <a:spLocks noGrp="1"/>
          </p:cNvSpPr>
          <p:nvPr>
            <p:ph type="title"/>
          </p:nvPr>
        </p:nvSpPr>
        <p:spPr/>
        <p:txBody>
          <a:bodyPr/>
          <a:lstStyle/>
          <a:p>
            <a:r>
              <a:rPr lang="zh-CN" altLang="en-US" dirty="0"/>
              <a:t>研究背景</a:t>
            </a:r>
          </a:p>
        </p:txBody>
      </p:sp>
      <p:sp>
        <p:nvSpPr>
          <p:cNvPr id="51" name="文本框 50">
            <a:extLst>
              <a:ext uri="{FF2B5EF4-FFF2-40B4-BE49-F238E27FC236}">
                <a16:creationId xmlns:a16="http://schemas.microsoft.com/office/drawing/2014/main" id="{03BAF157-C468-4CB9-BC75-380AA51D2764}"/>
              </a:ext>
            </a:extLst>
          </p:cNvPr>
          <p:cNvSpPr txBox="1"/>
          <p:nvPr/>
        </p:nvSpPr>
        <p:spPr>
          <a:xfrm>
            <a:off x="3730285" y="1065738"/>
            <a:ext cx="1508028" cy="400110"/>
          </a:xfrm>
          <a:prstGeom prst="rect">
            <a:avLst/>
          </a:prstGeom>
          <a:noFill/>
          <a:ln w="9525">
            <a:solidFill>
              <a:schemeClr val="accent1"/>
            </a:solidFill>
          </a:ln>
        </p:spPr>
        <p:txBody>
          <a:bodyPr wrap="square" rtlCol="0" anchor="ctr">
            <a:spAutoFit/>
          </a:bodyPr>
          <a:lstStyle/>
          <a:p>
            <a:pPr algn="ctr"/>
            <a:r>
              <a:rPr lang="zh-CN" altLang="en-US" sz="2000" dirty="0"/>
              <a:t>随机性↑</a:t>
            </a:r>
            <a:endParaRPr lang="en-US" altLang="zh-CN" sz="2000" dirty="0"/>
          </a:p>
        </p:txBody>
      </p:sp>
      <p:grpSp>
        <p:nvGrpSpPr>
          <p:cNvPr id="52" name="组合 51">
            <a:extLst>
              <a:ext uri="{FF2B5EF4-FFF2-40B4-BE49-F238E27FC236}">
                <a16:creationId xmlns:a16="http://schemas.microsoft.com/office/drawing/2014/main" id="{E1103B7F-548A-4403-8772-CD0415E7C522}"/>
              </a:ext>
            </a:extLst>
          </p:cNvPr>
          <p:cNvGrpSpPr/>
          <p:nvPr/>
        </p:nvGrpSpPr>
        <p:grpSpPr>
          <a:xfrm>
            <a:off x="463210" y="1182217"/>
            <a:ext cx="2819400" cy="2395661"/>
            <a:chOff x="463210" y="1182217"/>
            <a:chExt cx="2819400" cy="2395661"/>
          </a:xfrm>
        </p:grpSpPr>
        <p:sp>
          <p:nvSpPr>
            <p:cNvPr id="53" name="文本框 52">
              <a:extLst>
                <a:ext uri="{FF2B5EF4-FFF2-40B4-BE49-F238E27FC236}">
                  <a16:creationId xmlns:a16="http://schemas.microsoft.com/office/drawing/2014/main" id="{F83F2C80-BC52-43CF-B324-4B564BB2FA0F}"/>
                </a:ext>
              </a:extLst>
            </p:cNvPr>
            <p:cNvSpPr txBox="1"/>
            <p:nvPr/>
          </p:nvSpPr>
          <p:spPr>
            <a:xfrm>
              <a:off x="563223" y="1755489"/>
              <a:ext cx="2619374" cy="400110"/>
            </a:xfrm>
            <a:prstGeom prst="rect">
              <a:avLst/>
            </a:prstGeom>
            <a:noFill/>
            <a:ln w="9525">
              <a:solidFill>
                <a:schemeClr val="accent1"/>
              </a:solidFill>
            </a:ln>
          </p:spPr>
          <p:txBody>
            <a:bodyPr wrap="square" rtlCol="0" anchor="ctr">
              <a:spAutoFit/>
            </a:bodyPr>
            <a:lstStyle/>
            <a:p>
              <a:pPr algn="ctr"/>
              <a:r>
                <a:rPr lang="zh-CN" altLang="en-US" sz="2000" dirty="0"/>
                <a:t>节点数增加</a:t>
              </a:r>
              <a:endParaRPr lang="en-US" altLang="zh-CN" sz="2000" dirty="0"/>
            </a:p>
          </p:txBody>
        </p:sp>
        <p:sp>
          <p:nvSpPr>
            <p:cNvPr id="54" name="文本框 53">
              <a:extLst>
                <a:ext uri="{FF2B5EF4-FFF2-40B4-BE49-F238E27FC236}">
                  <a16:creationId xmlns:a16="http://schemas.microsoft.com/office/drawing/2014/main" id="{E5FB544A-EE62-47F9-B5EA-FC6D88A1EE77}"/>
                </a:ext>
              </a:extLst>
            </p:cNvPr>
            <p:cNvSpPr txBox="1"/>
            <p:nvPr/>
          </p:nvSpPr>
          <p:spPr>
            <a:xfrm>
              <a:off x="563222" y="2861504"/>
              <a:ext cx="2619375" cy="400110"/>
            </a:xfrm>
            <a:prstGeom prst="rect">
              <a:avLst/>
            </a:prstGeom>
            <a:noFill/>
            <a:ln w="9525">
              <a:solidFill>
                <a:schemeClr val="accent1"/>
              </a:solidFill>
            </a:ln>
          </p:spPr>
          <p:txBody>
            <a:bodyPr wrap="square" rtlCol="0" anchor="ctr">
              <a:spAutoFit/>
            </a:bodyPr>
            <a:lstStyle/>
            <a:p>
              <a:pPr algn="ctr"/>
              <a:r>
                <a:rPr lang="zh-CN" altLang="en-US" sz="2000" dirty="0"/>
                <a:t>可再生能源接入</a:t>
              </a:r>
              <a:endParaRPr lang="en-US" altLang="zh-CN" sz="2000" dirty="0"/>
            </a:p>
          </p:txBody>
        </p:sp>
        <p:sp>
          <p:nvSpPr>
            <p:cNvPr id="55" name="文本框 54">
              <a:extLst>
                <a:ext uri="{FF2B5EF4-FFF2-40B4-BE49-F238E27FC236}">
                  <a16:creationId xmlns:a16="http://schemas.microsoft.com/office/drawing/2014/main" id="{550C687B-D923-446C-A530-92A668A68170}"/>
                </a:ext>
              </a:extLst>
            </p:cNvPr>
            <p:cNvSpPr txBox="1"/>
            <p:nvPr/>
          </p:nvSpPr>
          <p:spPr>
            <a:xfrm>
              <a:off x="563223" y="2300416"/>
              <a:ext cx="2619375" cy="400110"/>
            </a:xfrm>
            <a:prstGeom prst="rect">
              <a:avLst/>
            </a:prstGeom>
            <a:noFill/>
            <a:ln w="9525">
              <a:solidFill>
                <a:schemeClr val="accent1"/>
              </a:solidFill>
            </a:ln>
          </p:spPr>
          <p:txBody>
            <a:bodyPr wrap="square" rtlCol="0" anchor="ctr">
              <a:spAutoFit/>
            </a:bodyPr>
            <a:lstStyle/>
            <a:p>
              <a:pPr algn="ctr"/>
              <a:r>
                <a:rPr lang="zh-CN" altLang="en-US" sz="2000" dirty="0"/>
                <a:t>微电网</a:t>
              </a:r>
              <a:endParaRPr lang="en-US" altLang="zh-CN" sz="2000" dirty="0"/>
            </a:p>
          </p:txBody>
        </p:sp>
        <p:grpSp>
          <p:nvGrpSpPr>
            <p:cNvPr id="56" name="组合 55">
              <a:extLst>
                <a:ext uri="{FF2B5EF4-FFF2-40B4-BE49-F238E27FC236}">
                  <a16:creationId xmlns:a16="http://schemas.microsoft.com/office/drawing/2014/main" id="{B989FAC9-7B2F-4388-B5C0-FA2274F21851}"/>
                </a:ext>
              </a:extLst>
            </p:cNvPr>
            <p:cNvGrpSpPr/>
            <p:nvPr/>
          </p:nvGrpSpPr>
          <p:grpSpPr>
            <a:xfrm>
              <a:off x="463210" y="1182217"/>
              <a:ext cx="2819400" cy="2395661"/>
              <a:chOff x="409575" y="1171575"/>
              <a:chExt cx="2819400" cy="3295650"/>
            </a:xfrm>
          </p:grpSpPr>
          <p:sp>
            <p:nvSpPr>
              <p:cNvPr id="57" name="矩形: 圆角 56">
                <a:extLst>
                  <a:ext uri="{FF2B5EF4-FFF2-40B4-BE49-F238E27FC236}">
                    <a16:creationId xmlns:a16="http://schemas.microsoft.com/office/drawing/2014/main" id="{9E64E0D2-56BD-4009-B10F-35172A90564E}"/>
                  </a:ext>
                </a:extLst>
              </p:cNvPr>
              <p:cNvSpPr/>
              <p:nvPr/>
            </p:nvSpPr>
            <p:spPr>
              <a:xfrm>
                <a:off x="409575" y="1171575"/>
                <a:ext cx="2819400" cy="329565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8" name="文本框 57">
                <a:extLst>
                  <a:ext uri="{FF2B5EF4-FFF2-40B4-BE49-F238E27FC236}">
                    <a16:creationId xmlns:a16="http://schemas.microsoft.com/office/drawing/2014/main" id="{E794E739-647A-45F7-84A0-8CB1552F73D2}"/>
                  </a:ext>
                </a:extLst>
              </p:cNvPr>
              <p:cNvSpPr txBox="1"/>
              <p:nvPr/>
            </p:nvSpPr>
            <p:spPr>
              <a:xfrm>
                <a:off x="857250" y="1333500"/>
                <a:ext cx="2236510" cy="550421"/>
              </a:xfrm>
              <a:prstGeom prst="rect">
                <a:avLst/>
              </a:prstGeom>
              <a:noFill/>
            </p:spPr>
            <p:txBody>
              <a:bodyPr wrap="none" rtlCol="0">
                <a:spAutoFit/>
              </a:bodyPr>
              <a:lstStyle/>
              <a:p>
                <a:r>
                  <a:rPr lang="zh-CN" altLang="en-US" sz="2000" dirty="0"/>
                  <a:t>电网内部结构变化</a:t>
                </a:r>
              </a:p>
            </p:txBody>
          </p:sp>
        </p:grpSp>
      </p:grpSp>
      <p:grpSp>
        <p:nvGrpSpPr>
          <p:cNvPr id="59" name="组合 58">
            <a:extLst>
              <a:ext uri="{FF2B5EF4-FFF2-40B4-BE49-F238E27FC236}">
                <a16:creationId xmlns:a16="http://schemas.microsoft.com/office/drawing/2014/main" id="{108E717E-818E-45E1-9209-D319F2447438}"/>
              </a:ext>
            </a:extLst>
          </p:cNvPr>
          <p:cNvGrpSpPr/>
          <p:nvPr/>
        </p:nvGrpSpPr>
        <p:grpSpPr>
          <a:xfrm>
            <a:off x="463210" y="3751294"/>
            <a:ext cx="2819400" cy="2276476"/>
            <a:chOff x="463210" y="4724400"/>
            <a:chExt cx="2819400" cy="2276476"/>
          </a:xfrm>
        </p:grpSpPr>
        <p:sp>
          <p:nvSpPr>
            <p:cNvPr id="60" name="文本框 59">
              <a:extLst>
                <a:ext uri="{FF2B5EF4-FFF2-40B4-BE49-F238E27FC236}">
                  <a16:creationId xmlns:a16="http://schemas.microsoft.com/office/drawing/2014/main" id="{A2F0197A-DB98-4555-9E88-B6DF1557943A}"/>
                </a:ext>
              </a:extLst>
            </p:cNvPr>
            <p:cNvSpPr txBox="1"/>
            <p:nvPr/>
          </p:nvSpPr>
          <p:spPr>
            <a:xfrm>
              <a:off x="563224" y="5800694"/>
              <a:ext cx="2619375" cy="400110"/>
            </a:xfrm>
            <a:prstGeom prst="rect">
              <a:avLst/>
            </a:prstGeom>
            <a:noFill/>
            <a:ln w="9525">
              <a:solidFill>
                <a:schemeClr val="accent1"/>
              </a:solidFill>
            </a:ln>
          </p:spPr>
          <p:txBody>
            <a:bodyPr wrap="square" rtlCol="0" anchor="ctr">
              <a:spAutoFit/>
            </a:bodyPr>
            <a:lstStyle/>
            <a:p>
              <a:pPr algn="ctr"/>
              <a:r>
                <a:rPr lang="zh-CN" altLang="en-US" sz="2000" dirty="0"/>
                <a:t>电力市场</a:t>
              </a:r>
              <a:endParaRPr lang="en-US" altLang="zh-CN" sz="2000" dirty="0"/>
            </a:p>
          </p:txBody>
        </p:sp>
        <p:sp>
          <p:nvSpPr>
            <p:cNvPr id="61" name="文本框 60">
              <a:extLst>
                <a:ext uri="{FF2B5EF4-FFF2-40B4-BE49-F238E27FC236}">
                  <a16:creationId xmlns:a16="http://schemas.microsoft.com/office/drawing/2014/main" id="{D83CED76-F857-4B6B-9117-E04C7381E862}"/>
                </a:ext>
              </a:extLst>
            </p:cNvPr>
            <p:cNvSpPr txBox="1"/>
            <p:nvPr/>
          </p:nvSpPr>
          <p:spPr>
            <a:xfrm>
              <a:off x="563224" y="5255537"/>
              <a:ext cx="2619375" cy="400110"/>
            </a:xfrm>
            <a:prstGeom prst="rect">
              <a:avLst/>
            </a:prstGeom>
            <a:noFill/>
            <a:ln w="9525">
              <a:solidFill>
                <a:schemeClr val="accent1"/>
              </a:solidFill>
            </a:ln>
          </p:spPr>
          <p:txBody>
            <a:bodyPr wrap="square" rtlCol="0" anchor="ctr">
              <a:spAutoFit/>
            </a:bodyPr>
            <a:lstStyle/>
            <a:p>
              <a:pPr algn="ctr"/>
              <a:r>
                <a:rPr lang="zh-CN" altLang="en-US" sz="2000" dirty="0"/>
                <a:t>电力电子化</a:t>
              </a:r>
              <a:endParaRPr lang="en-US" altLang="zh-CN" sz="2000" dirty="0"/>
            </a:p>
          </p:txBody>
        </p:sp>
        <p:grpSp>
          <p:nvGrpSpPr>
            <p:cNvPr id="62" name="组合 61">
              <a:extLst>
                <a:ext uri="{FF2B5EF4-FFF2-40B4-BE49-F238E27FC236}">
                  <a16:creationId xmlns:a16="http://schemas.microsoft.com/office/drawing/2014/main" id="{ADFCBFA9-E486-483B-A831-8E8873A59C72}"/>
                </a:ext>
              </a:extLst>
            </p:cNvPr>
            <p:cNvGrpSpPr/>
            <p:nvPr/>
          </p:nvGrpSpPr>
          <p:grpSpPr>
            <a:xfrm>
              <a:off x="463210" y="4724400"/>
              <a:ext cx="2819400" cy="2276476"/>
              <a:chOff x="409575" y="1171575"/>
              <a:chExt cx="2819400" cy="3295650"/>
            </a:xfrm>
          </p:grpSpPr>
          <p:sp>
            <p:nvSpPr>
              <p:cNvPr id="64" name="矩形: 圆角 63">
                <a:extLst>
                  <a:ext uri="{FF2B5EF4-FFF2-40B4-BE49-F238E27FC236}">
                    <a16:creationId xmlns:a16="http://schemas.microsoft.com/office/drawing/2014/main" id="{BB1992A3-FC41-4A77-B44C-2757DCC4359E}"/>
                  </a:ext>
                </a:extLst>
              </p:cNvPr>
              <p:cNvSpPr/>
              <p:nvPr/>
            </p:nvSpPr>
            <p:spPr>
              <a:xfrm>
                <a:off x="409575" y="1171575"/>
                <a:ext cx="2819400" cy="329565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5" name="文本框 64">
                <a:extLst>
                  <a:ext uri="{FF2B5EF4-FFF2-40B4-BE49-F238E27FC236}">
                    <a16:creationId xmlns:a16="http://schemas.microsoft.com/office/drawing/2014/main" id="{6B5B6183-391B-4ECE-B634-D533BB5224DF}"/>
                  </a:ext>
                </a:extLst>
              </p:cNvPr>
              <p:cNvSpPr txBox="1"/>
              <p:nvPr/>
            </p:nvSpPr>
            <p:spPr>
              <a:xfrm>
                <a:off x="857250" y="1333500"/>
                <a:ext cx="2236510" cy="579238"/>
              </a:xfrm>
              <a:prstGeom prst="rect">
                <a:avLst/>
              </a:prstGeom>
              <a:noFill/>
            </p:spPr>
            <p:txBody>
              <a:bodyPr wrap="none" rtlCol="0">
                <a:spAutoFit/>
              </a:bodyPr>
              <a:lstStyle/>
              <a:p>
                <a:r>
                  <a:rPr lang="zh-CN" altLang="en-US" sz="2000" dirty="0"/>
                  <a:t>电网控制因素变化</a:t>
                </a:r>
              </a:p>
            </p:txBody>
          </p:sp>
        </p:grpSp>
        <p:sp>
          <p:nvSpPr>
            <p:cNvPr id="63" name="文本框 62">
              <a:extLst>
                <a:ext uri="{FF2B5EF4-FFF2-40B4-BE49-F238E27FC236}">
                  <a16:creationId xmlns:a16="http://schemas.microsoft.com/office/drawing/2014/main" id="{AA44567A-284E-4E34-8943-EF7643FBE1B2}"/>
                </a:ext>
              </a:extLst>
            </p:cNvPr>
            <p:cNvSpPr txBox="1"/>
            <p:nvPr/>
          </p:nvSpPr>
          <p:spPr>
            <a:xfrm>
              <a:off x="563223" y="6344735"/>
              <a:ext cx="2619375" cy="400110"/>
            </a:xfrm>
            <a:prstGeom prst="rect">
              <a:avLst/>
            </a:prstGeom>
            <a:noFill/>
            <a:ln w="9525">
              <a:solidFill>
                <a:schemeClr val="accent1"/>
              </a:solidFill>
            </a:ln>
          </p:spPr>
          <p:txBody>
            <a:bodyPr wrap="square" rtlCol="0" anchor="ctr">
              <a:spAutoFit/>
            </a:bodyPr>
            <a:lstStyle/>
            <a:p>
              <a:pPr algn="ctr"/>
              <a:r>
                <a:rPr lang="zh-CN" altLang="en-US" sz="2000" dirty="0"/>
                <a:t>电动汽车充放电</a:t>
              </a:r>
              <a:endParaRPr lang="en-US" altLang="zh-CN" sz="2000" dirty="0"/>
            </a:p>
          </p:txBody>
        </p:sp>
      </p:grpSp>
      <p:grpSp>
        <p:nvGrpSpPr>
          <p:cNvPr id="66" name="组合 65">
            <a:extLst>
              <a:ext uri="{FF2B5EF4-FFF2-40B4-BE49-F238E27FC236}">
                <a16:creationId xmlns:a16="http://schemas.microsoft.com/office/drawing/2014/main" id="{DB6CD600-5CE6-4A52-B833-DB10CB99D8C7}"/>
              </a:ext>
            </a:extLst>
          </p:cNvPr>
          <p:cNvGrpSpPr/>
          <p:nvPr/>
        </p:nvGrpSpPr>
        <p:grpSpPr>
          <a:xfrm>
            <a:off x="4352925" y="4657797"/>
            <a:ext cx="3543300" cy="2011577"/>
            <a:chOff x="7953375" y="3476697"/>
            <a:chExt cx="3543300" cy="2011577"/>
          </a:xfrm>
        </p:grpSpPr>
        <p:grpSp>
          <p:nvGrpSpPr>
            <p:cNvPr id="67" name="组合 66">
              <a:extLst>
                <a:ext uri="{FF2B5EF4-FFF2-40B4-BE49-F238E27FC236}">
                  <a16:creationId xmlns:a16="http://schemas.microsoft.com/office/drawing/2014/main" id="{EF5E67F1-8C13-4326-967E-809EF83C2EB0}"/>
                </a:ext>
              </a:extLst>
            </p:cNvPr>
            <p:cNvGrpSpPr/>
            <p:nvPr/>
          </p:nvGrpSpPr>
          <p:grpSpPr>
            <a:xfrm>
              <a:off x="7953375" y="3476697"/>
              <a:ext cx="3543300" cy="2011577"/>
              <a:chOff x="7953375" y="819150"/>
              <a:chExt cx="3543300" cy="2011577"/>
            </a:xfrm>
          </p:grpSpPr>
          <p:grpSp>
            <p:nvGrpSpPr>
              <p:cNvPr id="70" name="组合 69">
                <a:extLst>
                  <a:ext uri="{FF2B5EF4-FFF2-40B4-BE49-F238E27FC236}">
                    <a16:creationId xmlns:a16="http://schemas.microsoft.com/office/drawing/2014/main" id="{C715AB11-B773-4816-A34C-49CCBFC667B4}"/>
                  </a:ext>
                </a:extLst>
              </p:cNvPr>
              <p:cNvGrpSpPr/>
              <p:nvPr/>
            </p:nvGrpSpPr>
            <p:grpSpPr>
              <a:xfrm>
                <a:off x="8708635" y="1074594"/>
                <a:ext cx="1990726" cy="1552545"/>
                <a:chOff x="7720012" y="2923085"/>
                <a:chExt cx="1990726" cy="1552545"/>
              </a:xfrm>
            </p:grpSpPr>
            <p:sp>
              <p:nvSpPr>
                <p:cNvPr id="72" name="椭圆 71">
                  <a:extLst>
                    <a:ext uri="{FF2B5EF4-FFF2-40B4-BE49-F238E27FC236}">
                      <a16:creationId xmlns:a16="http://schemas.microsoft.com/office/drawing/2014/main" id="{7EE5D0AC-B336-4954-8AA8-8C09670D253D}"/>
                    </a:ext>
                  </a:extLst>
                </p:cNvPr>
                <p:cNvSpPr/>
                <p:nvPr/>
              </p:nvSpPr>
              <p:spPr>
                <a:xfrm>
                  <a:off x="7720012" y="2923085"/>
                  <a:ext cx="1990726" cy="1552545"/>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3" name="椭圆 72">
                  <a:extLst>
                    <a:ext uri="{FF2B5EF4-FFF2-40B4-BE49-F238E27FC236}">
                      <a16:creationId xmlns:a16="http://schemas.microsoft.com/office/drawing/2014/main" id="{4B1061E4-41F1-437C-9637-5F33083EF124}"/>
                    </a:ext>
                  </a:extLst>
                </p:cNvPr>
                <p:cNvSpPr/>
                <p:nvPr/>
              </p:nvSpPr>
              <p:spPr>
                <a:xfrm>
                  <a:off x="8399073" y="3369395"/>
                  <a:ext cx="480204" cy="47274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71" name="矩形 70">
                <a:extLst>
                  <a:ext uri="{FF2B5EF4-FFF2-40B4-BE49-F238E27FC236}">
                    <a16:creationId xmlns:a16="http://schemas.microsoft.com/office/drawing/2014/main" id="{761DB158-600A-4D22-99AD-A247DEB064B5}"/>
                  </a:ext>
                </a:extLst>
              </p:cNvPr>
              <p:cNvSpPr/>
              <p:nvPr/>
            </p:nvSpPr>
            <p:spPr>
              <a:xfrm>
                <a:off x="7953375" y="819150"/>
                <a:ext cx="3543300" cy="2011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68" name="椭圆 67">
              <a:extLst>
                <a:ext uri="{FF2B5EF4-FFF2-40B4-BE49-F238E27FC236}">
                  <a16:creationId xmlns:a16="http://schemas.microsoft.com/office/drawing/2014/main" id="{1133B2DC-2802-409B-8A6B-DAEEACB611B4}"/>
                </a:ext>
              </a:extLst>
            </p:cNvPr>
            <p:cNvSpPr/>
            <p:nvPr/>
          </p:nvSpPr>
          <p:spPr>
            <a:xfrm>
              <a:off x="8848724" y="3863144"/>
              <a:ext cx="1333500" cy="1323975"/>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9" name="椭圆 68">
              <a:extLst>
                <a:ext uri="{FF2B5EF4-FFF2-40B4-BE49-F238E27FC236}">
                  <a16:creationId xmlns:a16="http://schemas.microsoft.com/office/drawing/2014/main" id="{DD15E470-1615-4F4C-985F-E5B64B06A81C}"/>
                </a:ext>
              </a:extLst>
            </p:cNvPr>
            <p:cNvSpPr/>
            <p:nvPr/>
          </p:nvSpPr>
          <p:spPr>
            <a:xfrm>
              <a:off x="9551598" y="4333607"/>
              <a:ext cx="152400" cy="14887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74" name="组合 73">
            <a:extLst>
              <a:ext uri="{FF2B5EF4-FFF2-40B4-BE49-F238E27FC236}">
                <a16:creationId xmlns:a16="http://schemas.microsoft.com/office/drawing/2014/main" id="{1F242DE9-4F28-4BCE-AA26-9B6521C1EAAA}"/>
              </a:ext>
            </a:extLst>
          </p:cNvPr>
          <p:cNvGrpSpPr/>
          <p:nvPr/>
        </p:nvGrpSpPr>
        <p:grpSpPr>
          <a:xfrm>
            <a:off x="9111908" y="1501302"/>
            <a:ext cx="2819400" cy="2395661"/>
            <a:chOff x="463210" y="1182217"/>
            <a:chExt cx="2819400" cy="2395661"/>
          </a:xfrm>
        </p:grpSpPr>
        <p:sp>
          <p:nvSpPr>
            <p:cNvPr id="75" name="文本框 74">
              <a:extLst>
                <a:ext uri="{FF2B5EF4-FFF2-40B4-BE49-F238E27FC236}">
                  <a16:creationId xmlns:a16="http://schemas.microsoft.com/office/drawing/2014/main" id="{4F29CE81-741E-4255-AEDD-FFFD15EFABB7}"/>
                </a:ext>
              </a:extLst>
            </p:cNvPr>
            <p:cNvSpPr txBox="1"/>
            <p:nvPr/>
          </p:nvSpPr>
          <p:spPr>
            <a:xfrm>
              <a:off x="563223" y="1755489"/>
              <a:ext cx="2619374" cy="400110"/>
            </a:xfrm>
            <a:prstGeom prst="rect">
              <a:avLst/>
            </a:prstGeom>
            <a:noFill/>
            <a:ln w="9525">
              <a:solidFill>
                <a:schemeClr val="accent1"/>
              </a:solidFill>
            </a:ln>
          </p:spPr>
          <p:txBody>
            <a:bodyPr wrap="square" rtlCol="0" anchor="ctr">
              <a:spAutoFit/>
            </a:bodyPr>
            <a:lstStyle/>
            <a:p>
              <a:pPr algn="ctr"/>
              <a:r>
                <a:rPr lang="zh-CN" altLang="en-US" sz="2000" dirty="0"/>
                <a:t>运行域变化</a:t>
              </a:r>
              <a:endParaRPr lang="en-US" altLang="zh-CN" sz="2000" dirty="0"/>
            </a:p>
          </p:txBody>
        </p:sp>
        <p:sp>
          <p:nvSpPr>
            <p:cNvPr id="76" name="文本框 75">
              <a:extLst>
                <a:ext uri="{FF2B5EF4-FFF2-40B4-BE49-F238E27FC236}">
                  <a16:creationId xmlns:a16="http://schemas.microsoft.com/office/drawing/2014/main" id="{7BF9479F-C953-4C65-BE48-4E6A51C1D382}"/>
                </a:ext>
              </a:extLst>
            </p:cNvPr>
            <p:cNvSpPr txBox="1"/>
            <p:nvPr/>
          </p:nvSpPr>
          <p:spPr>
            <a:xfrm>
              <a:off x="563222" y="2861504"/>
              <a:ext cx="2619375" cy="400110"/>
            </a:xfrm>
            <a:prstGeom prst="rect">
              <a:avLst/>
            </a:prstGeom>
            <a:noFill/>
            <a:ln w="9525">
              <a:solidFill>
                <a:schemeClr val="accent1"/>
              </a:solidFill>
            </a:ln>
          </p:spPr>
          <p:txBody>
            <a:bodyPr wrap="square" rtlCol="0" anchor="ctr">
              <a:spAutoFit/>
            </a:bodyPr>
            <a:lstStyle/>
            <a:p>
              <a:pPr algn="ctr"/>
              <a:r>
                <a:rPr lang="zh-CN" altLang="en-US" sz="2000" dirty="0"/>
                <a:t>运行状态转移</a:t>
              </a:r>
              <a:endParaRPr lang="en-US" altLang="zh-CN" sz="2000" dirty="0"/>
            </a:p>
          </p:txBody>
        </p:sp>
        <p:sp>
          <p:nvSpPr>
            <p:cNvPr id="77" name="文本框 76">
              <a:extLst>
                <a:ext uri="{FF2B5EF4-FFF2-40B4-BE49-F238E27FC236}">
                  <a16:creationId xmlns:a16="http://schemas.microsoft.com/office/drawing/2014/main" id="{99F2966B-33D9-426D-8DE8-62C3DC1CBB1C}"/>
                </a:ext>
              </a:extLst>
            </p:cNvPr>
            <p:cNvSpPr txBox="1"/>
            <p:nvPr/>
          </p:nvSpPr>
          <p:spPr>
            <a:xfrm>
              <a:off x="563223" y="2300416"/>
              <a:ext cx="2619375" cy="400110"/>
            </a:xfrm>
            <a:prstGeom prst="rect">
              <a:avLst/>
            </a:prstGeom>
            <a:noFill/>
            <a:ln w="9525">
              <a:solidFill>
                <a:schemeClr val="accent1"/>
              </a:solidFill>
            </a:ln>
          </p:spPr>
          <p:txBody>
            <a:bodyPr wrap="square" rtlCol="0" anchor="ctr">
              <a:spAutoFit/>
            </a:bodyPr>
            <a:lstStyle/>
            <a:p>
              <a:pPr algn="ctr"/>
              <a:r>
                <a:rPr lang="zh-CN" altLang="en-US" sz="2000" dirty="0"/>
                <a:t>安全域变化</a:t>
              </a:r>
              <a:endParaRPr lang="en-US" altLang="zh-CN" sz="2000" dirty="0"/>
            </a:p>
          </p:txBody>
        </p:sp>
        <p:grpSp>
          <p:nvGrpSpPr>
            <p:cNvPr id="78" name="组合 77">
              <a:extLst>
                <a:ext uri="{FF2B5EF4-FFF2-40B4-BE49-F238E27FC236}">
                  <a16:creationId xmlns:a16="http://schemas.microsoft.com/office/drawing/2014/main" id="{8C01C616-AB0E-4B8E-BCB8-EE72004DD067}"/>
                </a:ext>
              </a:extLst>
            </p:cNvPr>
            <p:cNvGrpSpPr/>
            <p:nvPr/>
          </p:nvGrpSpPr>
          <p:grpSpPr>
            <a:xfrm>
              <a:off x="463210" y="1182217"/>
              <a:ext cx="2819400" cy="2395661"/>
              <a:chOff x="409575" y="1171575"/>
              <a:chExt cx="2819400" cy="3295650"/>
            </a:xfrm>
          </p:grpSpPr>
          <p:sp>
            <p:nvSpPr>
              <p:cNvPr id="79" name="矩形: 圆角 78">
                <a:extLst>
                  <a:ext uri="{FF2B5EF4-FFF2-40B4-BE49-F238E27FC236}">
                    <a16:creationId xmlns:a16="http://schemas.microsoft.com/office/drawing/2014/main" id="{FAF2C678-2F87-4E6C-A443-C30D587E458F}"/>
                  </a:ext>
                </a:extLst>
              </p:cNvPr>
              <p:cNvSpPr/>
              <p:nvPr/>
            </p:nvSpPr>
            <p:spPr>
              <a:xfrm>
                <a:off x="409575" y="1171575"/>
                <a:ext cx="2819400" cy="329565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0" name="文本框 79">
                <a:extLst>
                  <a:ext uri="{FF2B5EF4-FFF2-40B4-BE49-F238E27FC236}">
                    <a16:creationId xmlns:a16="http://schemas.microsoft.com/office/drawing/2014/main" id="{4CDD372D-065C-47D4-AC2E-648AA5389418}"/>
                  </a:ext>
                </a:extLst>
              </p:cNvPr>
              <p:cNvSpPr txBox="1"/>
              <p:nvPr/>
            </p:nvSpPr>
            <p:spPr>
              <a:xfrm>
                <a:off x="1034444" y="1341405"/>
                <a:ext cx="1723549" cy="550421"/>
              </a:xfrm>
              <a:prstGeom prst="rect">
                <a:avLst/>
              </a:prstGeom>
              <a:noFill/>
            </p:spPr>
            <p:txBody>
              <a:bodyPr wrap="none" rtlCol="0">
                <a:spAutoFit/>
              </a:bodyPr>
              <a:lstStyle/>
              <a:p>
                <a:r>
                  <a:rPr lang="zh-CN" altLang="en-US" sz="2000" dirty="0"/>
                  <a:t>新的运行问题</a:t>
                </a:r>
              </a:p>
            </p:txBody>
          </p:sp>
        </p:grpSp>
      </p:grpSp>
      <p:sp>
        <p:nvSpPr>
          <p:cNvPr id="81" name="文本框 80">
            <a:extLst>
              <a:ext uri="{FF2B5EF4-FFF2-40B4-BE49-F238E27FC236}">
                <a16:creationId xmlns:a16="http://schemas.microsoft.com/office/drawing/2014/main" id="{ECAFEB3E-2C74-4E27-9B37-862AC59D4763}"/>
              </a:ext>
            </a:extLst>
          </p:cNvPr>
          <p:cNvSpPr txBox="1"/>
          <p:nvPr/>
        </p:nvSpPr>
        <p:spPr>
          <a:xfrm>
            <a:off x="6911632" y="1065736"/>
            <a:ext cx="2396083" cy="400110"/>
          </a:xfrm>
          <a:prstGeom prst="rect">
            <a:avLst/>
          </a:prstGeom>
          <a:noFill/>
          <a:ln w="9525">
            <a:solidFill>
              <a:schemeClr val="accent1"/>
            </a:solidFill>
          </a:ln>
        </p:spPr>
        <p:txBody>
          <a:bodyPr wrap="square" rtlCol="0" anchor="ctr">
            <a:spAutoFit/>
          </a:bodyPr>
          <a:lstStyle/>
          <a:p>
            <a:pPr algn="ctr"/>
            <a:r>
              <a:rPr lang="zh-CN" altLang="en-US" sz="2000" dirty="0"/>
              <a:t>规律的复杂性↑</a:t>
            </a:r>
            <a:endParaRPr lang="en-US" altLang="zh-CN" sz="2000" dirty="0"/>
          </a:p>
        </p:txBody>
      </p:sp>
      <p:sp>
        <p:nvSpPr>
          <p:cNvPr id="82" name="弧形 81">
            <a:extLst>
              <a:ext uri="{FF2B5EF4-FFF2-40B4-BE49-F238E27FC236}">
                <a16:creationId xmlns:a16="http://schemas.microsoft.com/office/drawing/2014/main" id="{5F931ED4-70E3-4E7B-98A1-C2F81C4C7328}"/>
              </a:ext>
            </a:extLst>
          </p:cNvPr>
          <p:cNvSpPr/>
          <p:nvPr/>
        </p:nvSpPr>
        <p:spPr>
          <a:xfrm>
            <a:off x="3507986" y="1470526"/>
            <a:ext cx="5133974" cy="5196901"/>
          </a:xfrm>
          <a:prstGeom prst="arc">
            <a:avLst>
              <a:gd name="adj1" fmla="val 8716617"/>
              <a:gd name="adj2" fmla="val 2051713"/>
            </a:avLst>
          </a:prstGeom>
          <a:ln w="57150">
            <a:gradFill>
              <a:gsLst>
                <a:gs pos="0">
                  <a:schemeClr val="bg1"/>
                </a:gs>
                <a:gs pos="57000">
                  <a:schemeClr val="accent1"/>
                </a:gs>
                <a:gs pos="83000">
                  <a:schemeClr val="accent1"/>
                </a:gs>
                <a:gs pos="100000">
                  <a:schemeClr val="accent1">
                    <a:lumMod val="30000"/>
                    <a:lumOff val="70000"/>
                  </a:schemeClr>
                </a:gs>
              </a:gsLst>
              <a:lin ang="5400000" scaled="1"/>
            </a:gra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grpSp>
        <p:nvGrpSpPr>
          <p:cNvPr id="83" name="组合 82">
            <a:extLst>
              <a:ext uri="{FF2B5EF4-FFF2-40B4-BE49-F238E27FC236}">
                <a16:creationId xmlns:a16="http://schemas.microsoft.com/office/drawing/2014/main" id="{BEF06AE6-DC5D-4F57-BDAD-216A9F0452CF}"/>
              </a:ext>
            </a:extLst>
          </p:cNvPr>
          <p:cNvGrpSpPr/>
          <p:nvPr/>
        </p:nvGrpSpPr>
        <p:grpSpPr>
          <a:xfrm>
            <a:off x="9111907" y="4153971"/>
            <a:ext cx="2819400" cy="2098691"/>
            <a:chOff x="463210" y="1182217"/>
            <a:chExt cx="2819400" cy="2098691"/>
          </a:xfrm>
          <a:solidFill>
            <a:srgbClr val="9DC3E6"/>
          </a:solidFill>
        </p:grpSpPr>
        <p:sp>
          <p:nvSpPr>
            <p:cNvPr id="87" name="矩形: 圆角 86">
              <a:extLst>
                <a:ext uri="{FF2B5EF4-FFF2-40B4-BE49-F238E27FC236}">
                  <a16:creationId xmlns:a16="http://schemas.microsoft.com/office/drawing/2014/main" id="{FCB0C3DA-7A50-4221-827C-E20C2035B565}"/>
                </a:ext>
              </a:extLst>
            </p:cNvPr>
            <p:cNvSpPr/>
            <p:nvPr/>
          </p:nvSpPr>
          <p:spPr>
            <a:xfrm>
              <a:off x="463210" y="1182217"/>
              <a:ext cx="2819400" cy="2098691"/>
            </a:xfrm>
            <a:prstGeom prst="roundRect">
              <a:avLst/>
            </a:prstGeom>
            <a:gr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84" name="文本框 83">
              <a:extLst>
                <a:ext uri="{FF2B5EF4-FFF2-40B4-BE49-F238E27FC236}">
                  <a16:creationId xmlns:a16="http://schemas.microsoft.com/office/drawing/2014/main" id="{F367F736-CC0F-4EF5-9645-77358068594D}"/>
                </a:ext>
              </a:extLst>
            </p:cNvPr>
            <p:cNvSpPr txBox="1"/>
            <p:nvPr/>
          </p:nvSpPr>
          <p:spPr>
            <a:xfrm>
              <a:off x="563223" y="1482420"/>
              <a:ext cx="2619374" cy="707886"/>
            </a:xfrm>
            <a:prstGeom prst="rect">
              <a:avLst/>
            </a:prstGeom>
            <a:grpFill/>
            <a:ln w="9525">
              <a:solidFill>
                <a:schemeClr val="accent1"/>
              </a:solidFill>
            </a:ln>
          </p:spPr>
          <p:txBody>
            <a:bodyPr wrap="square" rtlCol="0" anchor="ctr">
              <a:spAutoFit/>
            </a:bodyPr>
            <a:lstStyle/>
            <a:p>
              <a:pPr algn="ctr"/>
              <a:r>
                <a:rPr lang="zh-CN" altLang="en-US" sz="2000" b="1" dirty="0"/>
                <a:t>新的需要关注的运行状态是什么</a:t>
              </a:r>
              <a:endParaRPr lang="en-US" altLang="zh-CN" sz="2000" b="1" dirty="0"/>
            </a:p>
          </p:txBody>
        </p:sp>
        <p:sp>
          <p:nvSpPr>
            <p:cNvPr id="85" name="文本框 84">
              <a:extLst>
                <a:ext uri="{FF2B5EF4-FFF2-40B4-BE49-F238E27FC236}">
                  <a16:creationId xmlns:a16="http://schemas.microsoft.com/office/drawing/2014/main" id="{68293C66-C7C6-4AFB-BF0B-9DB7274FE89A}"/>
                </a:ext>
              </a:extLst>
            </p:cNvPr>
            <p:cNvSpPr txBox="1"/>
            <p:nvPr/>
          </p:nvSpPr>
          <p:spPr>
            <a:xfrm>
              <a:off x="563223" y="2335304"/>
              <a:ext cx="2619375" cy="707886"/>
            </a:xfrm>
            <a:prstGeom prst="rect">
              <a:avLst/>
            </a:prstGeom>
            <a:grpFill/>
            <a:ln w="9525">
              <a:solidFill>
                <a:schemeClr val="accent1"/>
              </a:solidFill>
            </a:ln>
          </p:spPr>
          <p:txBody>
            <a:bodyPr wrap="square" rtlCol="0" anchor="ctr">
              <a:spAutoFit/>
            </a:bodyPr>
            <a:lstStyle/>
            <a:p>
              <a:pPr algn="ctr"/>
              <a:r>
                <a:rPr lang="zh-CN" altLang="en-US" sz="2000" b="1" dirty="0"/>
                <a:t>新的复杂问题如何解决</a:t>
              </a:r>
              <a:endParaRPr lang="en-US" altLang="zh-CN" sz="2000" b="1" dirty="0"/>
            </a:p>
          </p:txBody>
        </p:sp>
      </p:grpSp>
      <p:sp>
        <p:nvSpPr>
          <p:cNvPr id="89" name="文本框 88">
            <a:extLst>
              <a:ext uri="{FF2B5EF4-FFF2-40B4-BE49-F238E27FC236}">
                <a16:creationId xmlns:a16="http://schemas.microsoft.com/office/drawing/2014/main" id="{D6FCCB11-DD74-40E5-A8DB-D2B84503D503}"/>
              </a:ext>
            </a:extLst>
          </p:cNvPr>
          <p:cNvSpPr txBox="1"/>
          <p:nvPr/>
        </p:nvSpPr>
        <p:spPr>
          <a:xfrm>
            <a:off x="4417284" y="4162425"/>
            <a:ext cx="3414581" cy="400110"/>
          </a:xfrm>
          <a:prstGeom prst="rect">
            <a:avLst/>
          </a:prstGeom>
          <a:solidFill>
            <a:srgbClr val="9DC3E6"/>
          </a:solidFill>
          <a:ln w="9525">
            <a:noFill/>
          </a:ln>
        </p:spPr>
        <p:txBody>
          <a:bodyPr wrap="square" rtlCol="0" anchor="ctr">
            <a:spAutoFit/>
          </a:bodyPr>
          <a:lstStyle/>
          <a:p>
            <a:pPr algn="ctr"/>
            <a:r>
              <a:rPr lang="zh-CN" altLang="en-US" sz="2000" dirty="0"/>
              <a:t>电力系统运行域的变化</a:t>
            </a:r>
            <a:endParaRPr lang="en-US" altLang="zh-CN" sz="2000" dirty="0"/>
          </a:p>
        </p:txBody>
      </p:sp>
      <p:grpSp>
        <p:nvGrpSpPr>
          <p:cNvPr id="90" name="组合 89">
            <a:extLst>
              <a:ext uri="{FF2B5EF4-FFF2-40B4-BE49-F238E27FC236}">
                <a16:creationId xmlns:a16="http://schemas.microsoft.com/office/drawing/2014/main" id="{7123C552-AF6A-4A78-ACDE-CB76772C442F}"/>
              </a:ext>
            </a:extLst>
          </p:cNvPr>
          <p:cNvGrpSpPr/>
          <p:nvPr/>
        </p:nvGrpSpPr>
        <p:grpSpPr>
          <a:xfrm>
            <a:off x="4352925" y="2057400"/>
            <a:ext cx="3543300" cy="2011577"/>
            <a:chOff x="7953375" y="819150"/>
            <a:chExt cx="3543300" cy="2011577"/>
          </a:xfrm>
        </p:grpSpPr>
        <p:grpSp>
          <p:nvGrpSpPr>
            <p:cNvPr id="91" name="组合 90">
              <a:extLst>
                <a:ext uri="{FF2B5EF4-FFF2-40B4-BE49-F238E27FC236}">
                  <a16:creationId xmlns:a16="http://schemas.microsoft.com/office/drawing/2014/main" id="{785C7078-FD57-4604-BCBC-D262D8175493}"/>
                </a:ext>
              </a:extLst>
            </p:cNvPr>
            <p:cNvGrpSpPr/>
            <p:nvPr/>
          </p:nvGrpSpPr>
          <p:grpSpPr>
            <a:xfrm>
              <a:off x="8848724" y="1067399"/>
              <a:ext cx="1333500" cy="1323975"/>
              <a:chOff x="7860101" y="2915890"/>
              <a:chExt cx="1333500" cy="1323975"/>
            </a:xfrm>
          </p:grpSpPr>
          <p:sp>
            <p:nvSpPr>
              <p:cNvPr id="93" name="椭圆 92">
                <a:extLst>
                  <a:ext uri="{FF2B5EF4-FFF2-40B4-BE49-F238E27FC236}">
                    <a16:creationId xmlns:a16="http://schemas.microsoft.com/office/drawing/2014/main" id="{FC2F9CB9-516D-4170-88FE-CAEA242BD8EB}"/>
                  </a:ext>
                </a:extLst>
              </p:cNvPr>
              <p:cNvSpPr/>
              <p:nvPr/>
            </p:nvSpPr>
            <p:spPr>
              <a:xfrm>
                <a:off x="7860101" y="2915890"/>
                <a:ext cx="1333500" cy="1323975"/>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94" name="椭圆 93">
                <a:extLst>
                  <a:ext uri="{FF2B5EF4-FFF2-40B4-BE49-F238E27FC236}">
                    <a16:creationId xmlns:a16="http://schemas.microsoft.com/office/drawing/2014/main" id="{FB2820C3-872C-4F60-AF29-E0EFEE70CA7D}"/>
                  </a:ext>
                </a:extLst>
              </p:cNvPr>
              <p:cNvSpPr/>
              <p:nvPr/>
            </p:nvSpPr>
            <p:spPr>
              <a:xfrm>
                <a:off x="8562975" y="3429000"/>
                <a:ext cx="152400" cy="14887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92" name="矩形 91">
              <a:extLst>
                <a:ext uri="{FF2B5EF4-FFF2-40B4-BE49-F238E27FC236}">
                  <a16:creationId xmlns:a16="http://schemas.microsoft.com/office/drawing/2014/main" id="{065A46C4-4229-4DAE-B9CD-38CC4F3FE7A9}"/>
                </a:ext>
              </a:extLst>
            </p:cNvPr>
            <p:cNvSpPr/>
            <p:nvPr/>
          </p:nvSpPr>
          <p:spPr>
            <a:xfrm>
              <a:off x="7953375" y="819150"/>
              <a:ext cx="3543300" cy="2011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95" name="文本框 94">
            <a:extLst>
              <a:ext uri="{FF2B5EF4-FFF2-40B4-BE49-F238E27FC236}">
                <a16:creationId xmlns:a16="http://schemas.microsoft.com/office/drawing/2014/main" id="{4AC47654-B37A-4848-A6FF-782E360619AF}"/>
              </a:ext>
            </a:extLst>
          </p:cNvPr>
          <p:cNvSpPr txBox="1"/>
          <p:nvPr/>
        </p:nvSpPr>
        <p:spPr>
          <a:xfrm>
            <a:off x="5320959" y="1065737"/>
            <a:ext cx="1508028" cy="400110"/>
          </a:xfrm>
          <a:prstGeom prst="rect">
            <a:avLst/>
          </a:prstGeom>
          <a:noFill/>
          <a:ln w="9525">
            <a:solidFill>
              <a:schemeClr val="accent1"/>
            </a:solidFill>
          </a:ln>
        </p:spPr>
        <p:txBody>
          <a:bodyPr wrap="square" rtlCol="0" anchor="ctr">
            <a:spAutoFit/>
          </a:bodyPr>
          <a:lstStyle/>
          <a:p>
            <a:pPr algn="ctr"/>
            <a:r>
              <a:rPr lang="zh-CN" altLang="en-US" sz="2000" dirty="0"/>
              <a:t>混沌性↑</a:t>
            </a:r>
            <a:endParaRPr lang="en-US" altLang="zh-CN" sz="2000" dirty="0"/>
          </a:p>
        </p:txBody>
      </p:sp>
      <p:sp>
        <p:nvSpPr>
          <p:cNvPr id="96" name="标注: 线形(无边框) 95">
            <a:extLst>
              <a:ext uri="{FF2B5EF4-FFF2-40B4-BE49-F238E27FC236}">
                <a16:creationId xmlns:a16="http://schemas.microsoft.com/office/drawing/2014/main" id="{63171883-FE43-4712-9AF3-486D9B98B3A5}"/>
              </a:ext>
            </a:extLst>
          </p:cNvPr>
          <p:cNvSpPr/>
          <p:nvPr/>
        </p:nvSpPr>
        <p:spPr>
          <a:xfrm>
            <a:off x="6545069" y="2268015"/>
            <a:ext cx="1333500" cy="463289"/>
          </a:xfrm>
          <a:prstGeom prst="callout1">
            <a:avLst>
              <a:gd name="adj1" fmla="val 45477"/>
              <a:gd name="adj2" fmla="val 1667"/>
              <a:gd name="adj3" fmla="val 124836"/>
              <a:gd name="adj4" fmla="val -38333"/>
            </a:avLst>
          </a:prstGeom>
          <a:solidFill>
            <a:srgbClr val="F3A21F"/>
          </a:solidFill>
          <a:ln w="28575">
            <a:solidFill>
              <a:srgbClr val="F3A2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安全域</a:t>
            </a:r>
          </a:p>
        </p:txBody>
      </p:sp>
      <p:sp>
        <p:nvSpPr>
          <p:cNvPr id="97" name="标注: 线形(无边框) 96">
            <a:extLst>
              <a:ext uri="{FF2B5EF4-FFF2-40B4-BE49-F238E27FC236}">
                <a16:creationId xmlns:a16="http://schemas.microsoft.com/office/drawing/2014/main" id="{3B76F9F9-CFF5-4B79-90AF-A43A2F32A843}"/>
              </a:ext>
            </a:extLst>
          </p:cNvPr>
          <p:cNvSpPr/>
          <p:nvPr/>
        </p:nvSpPr>
        <p:spPr>
          <a:xfrm>
            <a:off x="6546462" y="3390585"/>
            <a:ext cx="1333500" cy="463289"/>
          </a:xfrm>
          <a:prstGeom prst="callout1">
            <a:avLst>
              <a:gd name="adj1" fmla="val 45477"/>
              <a:gd name="adj2" fmla="val 1667"/>
              <a:gd name="adj3" fmla="val -29361"/>
              <a:gd name="adj4" fmla="val -39048"/>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可行域</a:t>
            </a:r>
          </a:p>
        </p:txBody>
      </p:sp>
      <p:cxnSp>
        <p:nvCxnSpPr>
          <p:cNvPr id="98" name="直线连接符 30">
            <a:extLst>
              <a:ext uri="{FF2B5EF4-FFF2-40B4-BE49-F238E27FC236}">
                <a16:creationId xmlns:a16="http://schemas.microsoft.com/office/drawing/2014/main" id="{E196E0AA-32AD-43BD-B787-6A9C20333805}"/>
              </a:ext>
            </a:extLst>
          </p:cNvPr>
          <p:cNvCxnSpPr>
            <a:cxnSpLocks/>
          </p:cNvCxnSpPr>
          <p:nvPr/>
        </p:nvCxnSpPr>
        <p:spPr>
          <a:xfrm>
            <a:off x="9111907" y="6368219"/>
            <a:ext cx="2819400"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377453"/>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41EB989-90D5-4493-AEEC-74E8837689BC}"/>
              </a:ext>
            </a:extLst>
          </p:cNvPr>
          <p:cNvSpPr>
            <a:spLocks noGrp="1"/>
          </p:cNvSpPr>
          <p:nvPr>
            <p:ph type="title"/>
          </p:nvPr>
        </p:nvSpPr>
        <p:spPr/>
        <p:txBody>
          <a:bodyPr/>
          <a:lstStyle/>
          <a:p>
            <a:r>
              <a:rPr lang="zh-CN" altLang="en-US" dirty="0"/>
              <a:t>潮流样本生成问题及难点</a:t>
            </a:r>
          </a:p>
        </p:txBody>
      </p:sp>
      <p:graphicFrame>
        <p:nvGraphicFramePr>
          <p:cNvPr id="5" name="图示 4">
            <a:extLst>
              <a:ext uri="{FF2B5EF4-FFF2-40B4-BE49-F238E27FC236}">
                <a16:creationId xmlns:a16="http://schemas.microsoft.com/office/drawing/2014/main" id="{AFB2769A-2E53-477D-94EE-37F5D4ABA6F7}"/>
              </a:ext>
            </a:extLst>
          </p:cNvPr>
          <p:cNvGraphicFramePr/>
          <p:nvPr>
            <p:extLst>
              <p:ext uri="{D42A27DB-BD31-4B8C-83A1-F6EECF244321}">
                <p14:modId xmlns:p14="http://schemas.microsoft.com/office/powerpoint/2010/main" val="495645200"/>
              </p:ext>
            </p:extLst>
          </p:nvPr>
        </p:nvGraphicFramePr>
        <p:xfrm>
          <a:off x="840259" y="3970795"/>
          <a:ext cx="3116968" cy="2675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箭头: 右 5">
            <a:extLst>
              <a:ext uri="{FF2B5EF4-FFF2-40B4-BE49-F238E27FC236}">
                <a16:creationId xmlns:a16="http://schemas.microsoft.com/office/drawing/2014/main" id="{E9CB924B-B03A-4F92-BA36-E7692CA32AE3}"/>
              </a:ext>
            </a:extLst>
          </p:cNvPr>
          <p:cNvSpPr/>
          <p:nvPr/>
        </p:nvSpPr>
        <p:spPr>
          <a:xfrm rot="16200000">
            <a:off x="1837056" y="4162013"/>
            <a:ext cx="1123373" cy="475316"/>
          </a:xfrm>
          <a:prstGeom prst="rightArrow">
            <a:avLst/>
          </a:prstGeom>
          <a:solidFill>
            <a:schemeClr val="accent6">
              <a:lumMod val="20000"/>
              <a:lumOff val="80000"/>
            </a:scheme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600" b="1" dirty="0">
                <a:solidFill>
                  <a:schemeClr val="tx1"/>
                </a:solidFill>
                <a:latin typeface="宋体" panose="02010600030101010101" pitchFamily="2" charset="-122"/>
                <a:ea typeface="宋体" panose="02010600030101010101" pitchFamily="2" charset="-122"/>
              </a:rPr>
              <a:t>重要性</a:t>
            </a:r>
          </a:p>
        </p:txBody>
      </p:sp>
      <p:grpSp>
        <p:nvGrpSpPr>
          <p:cNvPr id="7" name="组合 6">
            <a:extLst>
              <a:ext uri="{FF2B5EF4-FFF2-40B4-BE49-F238E27FC236}">
                <a16:creationId xmlns:a16="http://schemas.microsoft.com/office/drawing/2014/main" id="{5A097938-B0EE-47FB-9DA0-8E3A78A51B15}"/>
              </a:ext>
            </a:extLst>
          </p:cNvPr>
          <p:cNvGrpSpPr/>
          <p:nvPr/>
        </p:nvGrpSpPr>
        <p:grpSpPr>
          <a:xfrm>
            <a:off x="4500212" y="2345501"/>
            <a:ext cx="2826814" cy="2280848"/>
            <a:chOff x="3751161" y="1724449"/>
            <a:chExt cx="3828853" cy="1129090"/>
          </a:xfrm>
          <a:solidFill>
            <a:srgbClr val="9DC3E6"/>
          </a:solidFill>
        </p:grpSpPr>
        <p:sp>
          <p:nvSpPr>
            <p:cNvPr id="31" name="矩形: 圆角 30">
              <a:extLst>
                <a:ext uri="{FF2B5EF4-FFF2-40B4-BE49-F238E27FC236}">
                  <a16:creationId xmlns:a16="http://schemas.microsoft.com/office/drawing/2014/main" id="{1283BABF-4105-45CE-92E4-F12AE4EA7CF5}"/>
                </a:ext>
              </a:extLst>
            </p:cNvPr>
            <p:cNvSpPr/>
            <p:nvPr/>
          </p:nvSpPr>
          <p:spPr>
            <a:xfrm>
              <a:off x="3751161" y="1724449"/>
              <a:ext cx="3828853" cy="1129090"/>
            </a:xfrm>
            <a:prstGeom prst="roundRect">
              <a:avLst/>
            </a:prstGeom>
            <a:solidFill>
              <a:schemeClr val="accent6">
                <a:lumMod val="20000"/>
                <a:lumOff val="80000"/>
              </a:schemeClr>
            </a:solid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rgbClr val="00418A"/>
                  </a:solidFill>
                </a:rPr>
                <a:t>潮流样本</a:t>
              </a:r>
              <a:endParaRPr kumimoji="1" lang="en-US" altLang="zh-CN" sz="2400" dirty="0">
                <a:solidFill>
                  <a:srgbClr val="00418A"/>
                </a:solidFill>
              </a:endParaRPr>
            </a:p>
            <a:p>
              <a:pPr algn="ctr"/>
              <a:endParaRPr lang="en-US" altLang="zh-CN" sz="1600" dirty="0">
                <a:solidFill>
                  <a:schemeClr val="tx1"/>
                </a:solidFill>
                <a:latin typeface="宋体" panose="02010600030101010101" pitchFamily="2" charset="-122"/>
                <a:ea typeface="宋体" panose="02010600030101010101" pitchFamily="2" charset="-122"/>
              </a:endParaRPr>
            </a:p>
            <a:p>
              <a:pPr algn="ctr"/>
              <a:r>
                <a:rPr lang="zh-CN" altLang="en-US" sz="1600" dirty="0">
                  <a:solidFill>
                    <a:schemeClr val="tx1"/>
                  </a:solidFill>
                  <a:latin typeface="宋体" panose="02010600030101010101" pitchFamily="2" charset="-122"/>
                  <a:ea typeface="宋体" panose="02010600030101010101" pitchFamily="2" charset="-122"/>
                </a:rPr>
                <a:t>所有节点状态量的集合</a:t>
              </a:r>
              <a:endParaRPr lang="en-US" altLang="zh-CN" sz="1600" dirty="0">
                <a:solidFill>
                  <a:schemeClr val="tx1"/>
                </a:solidFill>
                <a:latin typeface="宋体" panose="02010600030101010101" pitchFamily="2" charset="-122"/>
                <a:ea typeface="宋体" panose="02010600030101010101" pitchFamily="2" charset="-122"/>
              </a:endParaRPr>
            </a:p>
            <a:p>
              <a:pPr algn="ctr"/>
              <a:endParaRPr lang="en-US" altLang="zh-CN" sz="2000" dirty="0">
                <a:solidFill>
                  <a:schemeClr val="tx1"/>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F283CF8-147A-4F1D-B7D3-285327F349A4}"/>
                    </a:ext>
                  </a:extLst>
                </p:cNvPr>
                <p:cNvSpPr/>
                <p:nvPr/>
              </p:nvSpPr>
              <p:spPr>
                <a:xfrm>
                  <a:off x="3846146" y="2432501"/>
                  <a:ext cx="3652581" cy="167595"/>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1600" i="1">
                                <a:latin typeface="Cambria Math" panose="02040503050406030204" pitchFamily="18" charset="0"/>
                              </a:rPr>
                            </m:ctrlPr>
                          </m:dPr>
                          <m:e>
                            <m:d>
                              <m:dPr>
                                <m:begChr m:val="{"/>
                                <m:endChr m:val="}"/>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𝑃</m:t>
                                    </m:r>
                                  </m:e>
                                  <m:sub>
                                    <m:r>
                                      <a:rPr lang="en-US" altLang="zh-CN" sz="1600" i="1">
                                        <a:latin typeface="Cambria Math" panose="02040503050406030204" pitchFamily="18" charset="0"/>
                                      </a:rPr>
                                      <m:t>𝑖</m:t>
                                    </m:r>
                                  </m:sub>
                                </m:sSub>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m:t>
                                    </m:r>
                                  </m:sub>
                                </m:sSub>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𝑉</m:t>
                                    </m:r>
                                  </m:e>
                                  <m:sub>
                                    <m:r>
                                      <a:rPr lang="en-US" altLang="zh-CN" sz="1600" i="1">
                                        <a:latin typeface="Cambria Math" panose="02040503050406030204" pitchFamily="18" charset="0"/>
                                      </a:rPr>
                                      <m:t>𝑖</m:t>
                                    </m:r>
                                  </m:sub>
                                </m:sSub>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𝜃</m:t>
                                    </m:r>
                                  </m:e>
                                  <m:sub>
                                    <m:r>
                                      <a:rPr lang="en-US" altLang="zh-CN" sz="1600" i="1">
                                        <a:latin typeface="Cambria Math" panose="02040503050406030204" pitchFamily="18" charset="0"/>
                                      </a:rPr>
                                      <m:t>𝑖</m:t>
                                    </m:r>
                                  </m:sub>
                                </m:sSub>
                              </m:e>
                            </m:d>
                            <m:r>
                              <a:rPr lang="en-US" altLang="zh-CN" sz="1600">
                                <a:latin typeface="Cambria Math" panose="02040503050406030204" pitchFamily="18" charset="0"/>
                              </a:rPr>
                              <m:t> </m:t>
                            </m:r>
                          </m:e>
                          <m:e>
                            <m:r>
                              <a:rPr lang="en-US" altLang="zh-CN" sz="1600" i="1">
                                <a:latin typeface="Cambria Math" panose="02040503050406030204" pitchFamily="18" charset="0"/>
                              </a:rPr>
                              <m:t>𝑖</m:t>
                            </m:r>
                            <m:r>
                              <a:rPr lang="en-US" altLang="zh-CN" sz="1600">
                                <a:latin typeface="Cambria Math" panose="02040503050406030204" pitchFamily="18" charset="0"/>
                              </a:rPr>
                              <m:t>=0,1,…,</m:t>
                            </m:r>
                            <m:r>
                              <a:rPr lang="en-US" altLang="zh-CN" sz="1600" i="1">
                                <a:latin typeface="Cambria Math" panose="02040503050406030204" pitchFamily="18" charset="0"/>
                              </a:rPr>
                              <m:t>𝑁</m:t>
                            </m:r>
                          </m:e>
                        </m:d>
                      </m:oMath>
                    </m:oMathPara>
                  </a14:m>
                  <a:endParaRPr lang="zh-CN" altLang="en-US" sz="1600" dirty="0">
                    <a:latin typeface="宋体" panose="02010600030101010101" pitchFamily="2" charset="-122"/>
                    <a:ea typeface="宋体" panose="02010600030101010101" pitchFamily="2" charset="-122"/>
                  </a:endParaRPr>
                </a:p>
              </p:txBody>
            </p:sp>
          </mc:Choice>
          <mc:Fallback xmlns="">
            <p:sp>
              <p:nvSpPr>
                <p:cNvPr id="32" name="矩形 31">
                  <a:extLst>
                    <a:ext uri="{FF2B5EF4-FFF2-40B4-BE49-F238E27FC236}">
                      <a16:creationId xmlns:a16="http://schemas.microsoft.com/office/drawing/2014/main" id="{9F283CF8-147A-4F1D-B7D3-285327F349A4}"/>
                    </a:ext>
                  </a:extLst>
                </p:cNvPr>
                <p:cNvSpPr>
                  <a:spLocks noRot="1" noChangeAspect="1" noMove="1" noResize="1" noEditPoints="1" noAdjustHandles="1" noChangeArrowheads="1" noChangeShapeType="1" noTextEdit="1"/>
                </p:cNvSpPr>
                <p:nvPr/>
              </p:nvSpPr>
              <p:spPr>
                <a:xfrm>
                  <a:off x="3846146" y="2432501"/>
                  <a:ext cx="3652581" cy="167595"/>
                </a:xfrm>
                <a:prstGeom prst="rect">
                  <a:avLst/>
                </a:prstGeom>
                <a:blipFill>
                  <a:blip r:embed="rId7"/>
                  <a:stretch>
                    <a:fillRect b="-8929"/>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03C2AF4C-D013-4D62-817B-E47CC587B8EB}"/>
              </a:ext>
            </a:extLst>
          </p:cNvPr>
          <p:cNvGrpSpPr/>
          <p:nvPr/>
        </p:nvGrpSpPr>
        <p:grpSpPr>
          <a:xfrm>
            <a:off x="881781" y="1097165"/>
            <a:ext cx="2825782" cy="2708752"/>
            <a:chOff x="8638996" y="3303753"/>
            <a:chExt cx="3057844" cy="2905255"/>
          </a:xfrm>
        </p:grpSpPr>
        <p:grpSp>
          <p:nvGrpSpPr>
            <p:cNvPr id="15" name="组合 14">
              <a:extLst>
                <a:ext uri="{FF2B5EF4-FFF2-40B4-BE49-F238E27FC236}">
                  <a16:creationId xmlns:a16="http://schemas.microsoft.com/office/drawing/2014/main" id="{0C0821B7-7AAB-4B70-B9AA-6BD401A358B0}"/>
                </a:ext>
              </a:extLst>
            </p:cNvPr>
            <p:cNvGrpSpPr/>
            <p:nvPr/>
          </p:nvGrpSpPr>
          <p:grpSpPr>
            <a:xfrm>
              <a:off x="8877440" y="3303753"/>
              <a:ext cx="2819400" cy="1682700"/>
              <a:chOff x="8877443" y="3309430"/>
              <a:chExt cx="2819400" cy="1682700"/>
            </a:xfrm>
          </p:grpSpPr>
          <p:sp>
            <p:nvSpPr>
              <p:cNvPr id="23" name="文本框 22">
                <a:extLst>
                  <a:ext uri="{FF2B5EF4-FFF2-40B4-BE49-F238E27FC236}">
                    <a16:creationId xmlns:a16="http://schemas.microsoft.com/office/drawing/2014/main" id="{30ECD336-8FF8-40F1-8521-CC6C4223C7C1}"/>
                  </a:ext>
                </a:extLst>
              </p:cNvPr>
              <p:cNvSpPr txBox="1"/>
              <p:nvPr/>
            </p:nvSpPr>
            <p:spPr>
              <a:xfrm>
                <a:off x="8977456" y="3896814"/>
                <a:ext cx="2619374" cy="400110"/>
              </a:xfrm>
              <a:prstGeom prst="rect">
                <a:avLst/>
              </a:prstGeom>
              <a:noFill/>
              <a:ln w="9525">
                <a:solidFill>
                  <a:schemeClr val="accent1"/>
                </a:solidFill>
              </a:ln>
            </p:spPr>
            <p:txBody>
              <a:bodyPr wrap="square" rtlCol="0" anchor="ctr">
                <a:spAutoFit/>
              </a:bodyPr>
              <a:lstStyle/>
              <a:p>
                <a:pPr algn="ctr"/>
                <a:r>
                  <a:rPr lang="zh-CN" altLang="en-US" sz="2000" dirty="0">
                    <a:latin typeface="宋体" panose="02010600030101010101" pitchFamily="2" charset="-122"/>
                    <a:ea typeface="宋体" panose="02010600030101010101" pitchFamily="2" charset="-122"/>
                  </a:rPr>
                  <a:t>新的运行状态</a:t>
                </a:r>
                <a:endParaRPr lang="en-US" altLang="zh-CN" sz="20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8EB41741-D389-4ED3-9F23-5A4953F86740}"/>
                  </a:ext>
                </a:extLst>
              </p:cNvPr>
              <p:cNvSpPr txBox="1"/>
              <p:nvPr/>
            </p:nvSpPr>
            <p:spPr>
              <a:xfrm>
                <a:off x="8977456" y="4448270"/>
                <a:ext cx="2619375" cy="400110"/>
              </a:xfrm>
              <a:prstGeom prst="rect">
                <a:avLst/>
              </a:prstGeom>
              <a:noFill/>
              <a:ln w="9525">
                <a:solidFill>
                  <a:schemeClr val="accent1"/>
                </a:solidFill>
              </a:ln>
            </p:spPr>
            <p:txBody>
              <a:bodyPr wrap="square" rtlCol="0" anchor="ctr">
                <a:spAutoFit/>
              </a:bodyPr>
              <a:lstStyle/>
              <a:p>
                <a:pPr algn="ctr"/>
                <a:r>
                  <a:rPr lang="zh-CN" altLang="en-US" sz="2000" dirty="0">
                    <a:latin typeface="宋体" panose="02010600030101010101" pitchFamily="2" charset="-122"/>
                    <a:ea typeface="宋体" panose="02010600030101010101" pitchFamily="2" charset="-122"/>
                  </a:rPr>
                  <a:t>新的复杂问题</a:t>
                </a:r>
                <a:endParaRPr lang="en-US" altLang="zh-CN" sz="2000" dirty="0">
                  <a:latin typeface="宋体" panose="02010600030101010101" pitchFamily="2" charset="-122"/>
                  <a:ea typeface="宋体" panose="02010600030101010101" pitchFamily="2" charset="-122"/>
                </a:endParaRPr>
              </a:p>
            </p:txBody>
          </p:sp>
          <p:sp>
            <p:nvSpPr>
              <p:cNvPr id="25" name="矩形: 圆角 24">
                <a:extLst>
                  <a:ext uri="{FF2B5EF4-FFF2-40B4-BE49-F238E27FC236}">
                    <a16:creationId xmlns:a16="http://schemas.microsoft.com/office/drawing/2014/main" id="{FD153FF0-5EA0-4D3A-B452-CEE04AC6F894}"/>
                  </a:ext>
                </a:extLst>
              </p:cNvPr>
              <p:cNvSpPr/>
              <p:nvPr/>
            </p:nvSpPr>
            <p:spPr>
              <a:xfrm>
                <a:off x="8877443" y="3309430"/>
                <a:ext cx="2819400" cy="16827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512E687B-566B-4F0E-943C-74B6654BBC14}"/>
                  </a:ext>
                </a:extLst>
              </p:cNvPr>
              <p:cNvSpPr txBox="1"/>
              <p:nvPr/>
            </p:nvSpPr>
            <p:spPr>
              <a:xfrm>
                <a:off x="9040644" y="3387848"/>
                <a:ext cx="2236510"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电力系统面临的新问题</a:t>
                </a:r>
              </a:p>
            </p:txBody>
          </p:sp>
        </p:grpSp>
        <p:sp>
          <p:nvSpPr>
            <p:cNvPr id="16" name="文本框 15">
              <a:extLst>
                <a:ext uri="{FF2B5EF4-FFF2-40B4-BE49-F238E27FC236}">
                  <a16:creationId xmlns:a16="http://schemas.microsoft.com/office/drawing/2014/main" id="{4A5053A3-DAB7-48F1-A46C-EE8B195761EF}"/>
                </a:ext>
              </a:extLst>
            </p:cNvPr>
            <p:cNvSpPr txBox="1"/>
            <p:nvPr/>
          </p:nvSpPr>
          <p:spPr>
            <a:xfrm>
              <a:off x="8977449" y="5140584"/>
              <a:ext cx="2619375" cy="400110"/>
            </a:xfrm>
            <a:prstGeom prst="rect">
              <a:avLst/>
            </a:prstGeom>
            <a:solidFill>
              <a:schemeClr val="accent6">
                <a:lumMod val="20000"/>
                <a:lumOff val="80000"/>
              </a:scheme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defPPr>
              <a:lvl1pPr algn="ctr">
                <a:defRPr sz="1600" b="1">
                  <a:latin typeface="宋体" panose="02010600030101010101" pitchFamily="2" charset="-122"/>
                  <a:ea typeface="宋体"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dirty="0">
                  <a:solidFill>
                    <a:schemeClr val="tx1"/>
                  </a:solidFill>
                </a:rPr>
                <a:t>数据驱动方法</a:t>
              </a:r>
              <a:endParaRPr lang="en-US" altLang="zh-CN" sz="2000" dirty="0">
                <a:solidFill>
                  <a:schemeClr val="tx1"/>
                </a:solidFill>
              </a:endParaRPr>
            </a:p>
          </p:txBody>
        </p:sp>
        <p:sp>
          <p:nvSpPr>
            <p:cNvPr id="17" name="文本框 16">
              <a:extLst>
                <a:ext uri="{FF2B5EF4-FFF2-40B4-BE49-F238E27FC236}">
                  <a16:creationId xmlns:a16="http://schemas.microsoft.com/office/drawing/2014/main" id="{964E0B27-8099-4FD2-93FE-68146DEAC93E}"/>
                </a:ext>
              </a:extLst>
            </p:cNvPr>
            <p:cNvSpPr txBox="1"/>
            <p:nvPr/>
          </p:nvSpPr>
          <p:spPr>
            <a:xfrm>
              <a:off x="8977450" y="5808898"/>
              <a:ext cx="2619375" cy="400110"/>
            </a:xfrm>
            <a:prstGeom prst="rect">
              <a:avLst/>
            </a:prstGeom>
            <a:solidFill>
              <a:schemeClr val="accent6">
                <a:lumMod val="20000"/>
                <a:lumOff val="80000"/>
              </a:scheme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defPPr>
              <a:lvl1pPr algn="ctr">
                <a:defRPr sz="1600" b="1">
                  <a:latin typeface="宋体" panose="02010600030101010101" pitchFamily="2" charset="-122"/>
                  <a:ea typeface="宋体"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dirty="0">
                  <a:solidFill>
                    <a:schemeClr val="tx1"/>
                  </a:solidFill>
                </a:rPr>
                <a:t>样本生成</a:t>
              </a:r>
              <a:endParaRPr lang="en-US" altLang="zh-CN" sz="2000" dirty="0">
                <a:solidFill>
                  <a:schemeClr val="tx1"/>
                </a:solidFill>
              </a:endParaRPr>
            </a:p>
          </p:txBody>
        </p:sp>
        <p:sp>
          <p:nvSpPr>
            <p:cNvPr id="18" name="箭头: 下 17">
              <a:extLst>
                <a:ext uri="{FF2B5EF4-FFF2-40B4-BE49-F238E27FC236}">
                  <a16:creationId xmlns:a16="http://schemas.microsoft.com/office/drawing/2014/main" id="{7D161DC1-DD8D-4233-A39F-42B807ECF0D1}"/>
                </a:ext>
              </a:extLst>
            </p:cNvPr>
            <p:cNvSpPr/>
            <p:nvPr/>
          </p:nvSpPr>
          <p:spPr>
            <a:xfrm>
              <a:off x="9963975" y="4898988"/>
              <a:ext cx="646331" cy="213532"/>
            </a:xfrm>
            <a:prstGeom prst="downArrow">
              <a:avLst/>
            </a:prstGeom>
            <a:solidFill>
              <a:schemeClr val="accent6">
                <a:lumMod val="20000"/>
                <a:lumOff val="80000"/>
              </a:scheme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600" b="1">
                <a:solidFill>
                  <a:schemeClr val="tx1"/>
                </a:solidFill>
                <a:latin typeface="宋体" panose="02010600030101010101" pitchFamily="2" charset="-122"/>
                <a:ea typeface="宋体" panose="02010600030101010101" pitchFamily="2" charset="-122"/>
              </a:endParaRPr>
            </a:p>
          </p:txBody>
        </p:sp>
        <p:sp>
          <p:nvSpPr>
            <p:cNvPr id="19" name="箭头: 下 18">
              <a:extLst>
                <a:ext uri="{FF2B5EF4-FFF2-40B4-BE49-F238E27FC236}">
                  <a16:creationId xmlns:a16="http://schemas.microsoft.com/office/drawing/2014/main" id="{E5F51385-F4B1-4CB9-9707-FD052BFBF385}"/>
                </a:ext>
              </a:extLst>
            </p:cNvPr>
            <p:cNvSpPr/>
            <p:nvPr/>
          </p:nvSpPr>
          <p:spPr>
            <a:xfrm>
              <a:off x="9963971" y="5571194"/>
              <a:ext cx="646331" cy="213532"/>
            </a:xfrm>
            <a:prstGeom prst="downArrow">
              <a:avLst/>
            </a:prstGeom>
            <a:solidFill>
              <a:schemeClr val="accent6">
                <a:lumMod val="20000"/>
                <a:lumOff val="80000"/>
              </a:scheme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600" b="1">
                <a:solidFill>
                  <a:schemeClr val="tx1"/>
                </a:solidFill>
                <a:latin typeface="宋体" panose="02010600030101010101" pitchFamily="2" charset="-122"/>
                <a:ea typeface="宋体" panose="02010600030101010101" pitchFamily="2" charset="-122"/>
              </a:endParaRPr>
            </a:p>
          </p:txBody>
        </p:sp>
        <p:grpSp>
          <p:nvGrpSpPr>
            <p:cNvPr id="20" name="组合 19">
              <a:extLst>
                <a:ext uri="{FF2B5EF4-FFF2-40B4-BE49-F238E27FC236}">
                  <a16:creationId xmlns:a16="http://schemas.microsoft.com/office/drawing/2014/main" id="{56C7D783-4837-4929-A720-713168B01A57}"/>
                </a:ext>
              </a:extLst>
            </p:cNvPr>
            <p:cNvGrpSpPr/>
            <p:nvPr/>
          </p:nvGrpSpPr>
          <p:grpSpPr>
            <a:xfrm>
              <a:off x="8638996" y="4013625"/>
              <a:ext cx="333992" cy="2126745"/>
              <a:chOff x="7754464" y="4013625"/>
              <a:chExt cx="434007" cy="2126745"/>
            </a:xfrm>
          </p:grpSpPr>
          <p:sp>
            <p:nvSpPr>
              <p:cNvPr id="21" name="箭头: 直角上 20">
                <a:extLst>
                  <a:ext uri="{FF2B5EF4-FFF2-40B4-BE49-F238E27FC236}">
                    <a16:creationId xmlns:a16="http://schemas.microsoft.com/office/drawing/2014/main" id="{D12E0E9F-7E5C-4094-B7D6-EAD0452D668A}"/>
                  </a:ext>
                </a:extLst>
              </p:cNvPr>
              <p:cNvSpPr/>
              <p:nvPr/>
            </p:nvSpPr>
            <p:spPr>
              <a:xfrm rot="16200000" flipH="1" flipV="1">
                <a:off x="6985496" y="4937396"/>
                <a:ext cx="1971945" cy="434004"/>
              </a:xfrm>
              <a:prstGeom prst="bentUpArrow">
                <a:avLst>
                  <a:gd name="adj1" fmla="val 31797"/>
                  <a:gd name="adj2" fmla="val 36407"/>
                  <a:gd name="adj3" fmla="val 32660"/>
                </a:avLst>
              </a:prstGeom>
              <a:solidFill>
                <a:schemeClr val="accent6">
                  <a:lumMod val="20000"/>
                  <a:lumOff val="80000"/>
                </a:scheme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600" b="1">
                  <a:solidFill>
                    <a:schemeClr val="tx1"/>
                  </a:solidFill>
                  <a:latin typeface="宋体" panose="02010600030101010101" pitchFamily="2" charset="-122"/>
                  <a:ea typeface="宋体" panose="02010600030101010101" pitchFamily="2" charset="-122"/>
                </a:endParaRPr>
              </a:p>
            </p:txBody>
          </p:sp>
          <p:sp>
            <p:nvSpPr>
              <p:cNvPr id="22" name="矩形 21">
                <a:extLst>
                  <a:ext uri="{FF2B5EF4-FFF2-40B4-BE49-F238E27FC236}">
                    <a16:creationId xmlns:a16="http://schemas.microsoft.com/office/drawing/2014/main" id="{DA311041-56D5-4474-BE06-811062B25475}"/>
                  </a:ext>
                </a:extLst>
              </p:cNvPr>
              <p:cNvSpPr/>
              <p:nvPr/>
            </p:nvSpPr>
            <p:spPr>
              <a:xfrm flipH="1">
                <a:off x="7754464" y="4013625"/>
                <a:ext cx="434007" cy="144000"/>
              </a:xfrm>
              <a:prstGeom prst="rect">
                <a:avLst/>
              </a:prstGeom>
              <a:solidFill>
                <a:schemeClr val="accent6">
                  <a:lumMod val="20000"/>
                  <a:lumOff val="80000"/>
                </a:scheme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600" b="1">
                  <a:solidFill>
                    <a:schemeClr val="tx1"/>
                  </a:solidFill>
                  <a:latin typeface="宋体" panose="02010600030101010101" pitchFamily="2" charset="-122"/>
                  <a:ea typeface="宋体" panose="02010600030101010101" pitchFamily="2" charset="-122"/>
                </a:endParaRPr>
              </a:p>
            </p:txBody>
          </p:sp>
        </p:grpSp>
      </p:grpSp>
      <p:sp>
        <p:nvSpPr>
          <p:cNvPr id="11" name="箭头: 右 10">
            <a:extLst>
              <a:ext uri="{FF2B5EF4-FFF2-40B4-BE49-F238E27FC236}">
                <a16:creationId xmlns:a16="http://schemas.microsoft.com/office/drawing/2014/main" id="{F97309C6-34B9-446A-9432-5CDC74CA1CE8}"/>
              </a:ext>
            </a:extLst>
          </p:cNvPr>
          <p:cNvSpPr/>
          <p:nvPr/>
        </p:nvSpPr>
        <p:spPr>
          <a:xfrm>
            <a:off x="3704506" y="3327236"/>
            <a:ext cx="776465" cy="584312"/>
          </a:xfrm>
          <a:prstGeom prst="rightArrow">
            <a:avLst>
              <a:gd name="adj1" fmla="val 46916"/>
              <a:gd name="adj2" fmla="val 37841"/>
            </a:avLst>
          </a:prstGeom>
          <a:solidFill>
            <a:schemeClr val="accent6">
              <a:lumMod val="20000"/>
              <a:lumOff val="80000"/>
            </a:schemeClr>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1600" b="1" dirty="0">
              <a:solidFill>
                <a:schemeClr val="tx1"/>
              </a:solidFill>
              <a:latin typeface="宋体" panose="02010600030101010101" pitchFamily="2" charset="-122"/>
              <a:ea typeface="宋体" panose="02010600030101010101" pitchFamily="2" charset="-122"/>
            </a:endParaRPr>
          </a:p>
        </p:txBody>
      </p:sp>
      <p:sp>
        <p:nvSpPr>
          <p:cNvPr id="33" name="矩形 32">
            <a:extLst>
              <a:ext uri="{FF2B5EF4-FFF2-40B4-BE49-F238E27FC236}">
                <a16:creationId xmlns:a16="http://schemas.microsoft.com/office/drawing/2014/main" id="{34E43070-094C-4B74-ACC1-19C698D12DC0}"/>
              </a:ext>
            </a:extLst>
          </p:cNvPr>
          <p:cNvSpPr/>
          <p:nvPr/>
        </p:nvSpPr>
        <p:spPr>
          <a:xfrm>
            <a:off x="7591424" y="1610922"/>
            <a:ext cx="4266951" cy="4262000"/>
          </a:xfrm>
          <a:prstGeom prst="rect">
            <a:avLst/>
          </a:prstGeom>
          <a:solidFill>
            <a:schemeClr val="accent6">
              <a:lumMod val="20000"/>
              <a:lumOff val="80000"/>
            </a:schemeClr>
          </a:solidFill>
          <a:ln>
            <a:solidFill>
              <a:srgbClr val="0333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rgbClr val="00418A"/>
                </a:solidFill>
              </a:rPr>
              <a:t>难点</a:t>
            </a:r>
            <a:endParaRPr kumimoji="1" lang="en-US" altLang="zh-CN" sz="2400" dirty="0">
              <a:solidFill>
                <a:srgbClr val="00418A"/>
              </a:solidFill>
            </a:endParaRPr>
          </a:p>
          <a:p>
            <a:pPr marL="457200" indent="-457200">
              <a:buFont typeface="Arial" panose="020B0604020202020204" pitchFamily="34" charset="0"/>
              <a:buChar char="•"/>
            </a:pPr>
            <a:r>
              <a:rPr lang="zh-CN" altLang="en-US" sz="2400" dirty="0">
                <a:solidFill>
                  <a:schemeClr val="tx1"/>
                </a:solidFill>
                <a:latin typeface="宋体" panose="02010600030101010101" pitchFamily="2" charset="-122"/>
                <a:ea typeface="宋体" panose="02010600030101010101" pitchFamily="2" charset="-122"/>
              </a:rPr>
              <a:t>潮流求解过程的收敛性问题和病态问题</a:t>
            </a:r>
            <a:endParaRPr lang="en-US" altLang="zh-CN" sz="2400" dirty="0">
              <a:solidFill>
                <a:schemeClr val="tx1"/>
              </a:solidFill>
              <a:latin typeface="宋体" panose="02010600030101010101" pitchFamily="2" charset="-122"/>
              <a:ea typeface="宋体" panose="02010600030101010101" pitchFamily="2" charset="-122"/>
            </a:endParaRPr>
          </a:p>
          <a:p>
            <a:pPr algn="ctr"/>
            <a:endParaRPr lang="en-US" altLang="zh-CN" sz="2400" b="1" dirty="0">
              <a:solidFill>
                <a:schemeClr val="tx1"/>
              </a:solidFill>
              <a:latin typeface="宋体" panose="02010600030101010101" pitchFamily="2" charset="-122"/>
              <a:ea typeface="宋体" panose="02010600030101010101" pitchFamily="2" charset="-122"/>
            </a:endParaRPr>
          </a:p>
          <a:p>
            <a:pPr algn="ctr"/>
            <a:r>
              <a:rPr kumimoji="1" lang="zh-CN" altLang="en-US" sz="2400" dirty="0">
                <a:solidFill>
                  <a:srgbClr val="00418A"/>
                </a:solidFill>
              </a:rPr>
              <a:t>需求</a:t>
            </a:r>
            <a:endParaRPr kumimoji="1" lang="en-US" altLang="zh-CN" sz="2400" dirty="0">
              <a:solidFill>
                <a:srgbClr val="00418A"/>
              </a:solidFill>
            </a:endParaRPr>
          </a:p>
          <a:p>
            <a:pPr marL="457200" indent="-457200">
              <a:buFont typeface="Arial" panose="020B0604020202020204" pitchFamily="34" charset="0"/>
              <a:buChar char="•"/>
            </a:pPr>
            <a:r>
              <a:rPr lang="zh-CN" altLang="en-US" sz="2400" dirty="0">
                <a:solidFill>
                  <a:schemeClr val="tx1"/>
                </a:solidFill>
                <a:latin typeface="宋体" panose="02010600030101010101" pitchFamily="2" charset="-122"/>
                <a:ea typeface="宋体" panose="02010600030101010101" pitchFamily="2" charset="-122"/>
              </a:rPr>
              <a:t>满足潮流运行约束，具有实际意义；</a:t>
            </a:r>
            <a:endParaRPr lang="en-US" altLang="zh-CN" sz="2400" dirty="0">
              <a:solidFill>
                <a:schemeClr val="tx1"/>
              </a:solidFill>
              <a:latin typeface="宋体" panose="02010600030101010101" pitchFamily="2" charset="-122"/>
              <a:ea typeface="宋体" panose="02010600030101010101" pitchFamily="2" charset="-122"/>
            </a:endParaRPr>
          </a:p>
          <a:p>
            <a:pPr marL="457200" indent="-457200">
              <a:buFont typeface="Arial" panose="020B0604020202020204" pitchFamily="34" charset="0"/>
              <a:buChar char="•"/>
            </a:pPr>
            <a:r>
              <a:rPr lang="zh-CN" altLang="en-US" sz="2400" dirty="0">
                <a:solidFill>
                  <a:schemeClr val="tx1"/>
                </a:solidFill>
                <a:latin typeface="宋体" panose="02010600030101010101" pitchFamily="2" charset="-122"/>
                <a:ea typeface="宋体" panose="02010600030101010101" pitchFamily="2" charset="-122"/>
              </a:rPr>
              <a:t>分布上能够充分反映运行空间；</a:t>
            </a:r>
            <a:endParaRPr lang="en-US" altLang="zh-CN" sz="2400" dirty="0">
              <a:solidFill>
                <a:schemeClr val="tx1"/>
              </a:solidFill>
              <a:latin typeface="宋体" panose="02010600030101010101" pitchFamily="2" charset="-122"/>
              <a:ea typeface="宋体" panose="02010600030101010101" pitchFamily="2" charset="-122"/>
            </a:endParaRPr>
          </a:p>
          <a:p>
            <a:pPr marL="457200" indent="-457200">
              <a:buFont typeface="Arial" panose="020B0604020202020204" pitchFamily="34" charset="0"/>
              <a:buChar char="•"/>
            </a:pPr>
            <a:r>
              <a:rPr lang="zh-CN" altLang="en-US" sz="2400" dirty="0">
                <a:solidFill>
                  <a:schemeClr val="tx1"/>
                </a:solidFill>
                <a:latin typeface="宋体" panose="02010600030101010101" pitchFamily="2" charset="-122"/>
                <a:ea typeface="宋体" panose="02010600030101010101" pitchFamily="2" charset="-122"/>
              </a:rPr>
              <a:t>百万乃至千万数量级。</a:t>
            </a:r>
            <a:endParaRPr lang="en-US" altLang="zh-CN" sz="2400" dirty="0">
              <a:solidFill>
                <a:schemeClr val="tx1"/>
              </a:solidFill>
              <a:latin typeface="宋体" panose="02010600030101010101" pitchFamily="2" charset="-122"/>
              <a:ea typeface="宋体" panose="02010600030101010101" pitchFamily="2" charset="-122"/>
            </a:endParaRPr>
          </a:p>
        </p:txBody>
      </p:sp>
      <p:cxnSp>
        <p:nvCxnSpPr>
          <p:cNvPr id="34" name="直线连接符 30">
            <a:extLst>
              <a:ext uri="{FF2B5EF4-FFF2-40B4-BE49-F238E27FC236}">
                <a16:creationId xmlns:a16="http://schemas.microsoft.com/office/drawing/2014/main" id="{7476A23E-A2C3-4A04-A8F3-409E9FE9C2E1}"/>
              </a:ext>
            </a:extLst>
          </p:cNvPr>
          <p:cNvCxnSpPr>
            <a:cxnSpLocks/>
          </p:cNvCxnSpPr>
          <p:nvPr/>
        </p:nvCxnSpPr>
        <p:spPr>
          <a:xfrm>
            <a:off x="4671471" y="3327236"/>
            <a:ext cx="2510379"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36" name="直线连接符 30">
            <a:extLst>
              <a:ext uri="{FF2B5EF4-FFF2-40B4-BE49-F238E27FC236}">
                <a16:creationId xmlns:a16="http://schemas.microsoft.com/office/drawing/2014/main" id="{0F66968A-CC29-4ADB-BCA4-1CD36B6B5360}"/>
              </a:ext>
            </a:extLst>
          </p:cNvPr>
          <p:cNvCxnSpPr>
            <a:cxnSpLocks/>
          </p:cNvCxnSpPr>
          <p:nvPr/>
        </p:nvCxnSpPr>
        <p:spPr>
          <a:xfrm>
            <a:off x="8933485" y="2282067"/>
            <a:ext cx="1582829"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38" name="直线连接符 30">
            <a:extLst>
              <a:ext uri="{FF2B5EF4-FFF2-40B4-BE49-F238E27FC236}">
                <a16:creationId xmlns:a16="http://schemas.microsoft.com/office/drawing/2014/main" id="{8A9930FC-31C0-4DD7-AE86-B80CE158D127}"/>
              </a:ext>
            </a:extLst>
          </p:cNvPr>
          <p:cNvCxnSpPr>
            <a:cxnSpLocks/>
          </p:cNvCxnSpPr>
          <p:nvPr/>
        </p:nvCxnSpPr>
        <p:spPr>
          <a:xfrm>
            <a:off x="8933485" y="3741922"/>
            <a:ext cx="1582829"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03876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E33CA5F-68FA-4794-9400-C20FC780B3D4}"/>
              </a:ext>
            </a:extLst>
          </p:cNvPr>
          <p:cNvSpPr>
            <a:spLocks noGrp="1"/>
          </p:cNvSpPr>
          <p:nvPr>
            <p:ph type="title"/>
          </p:nvPr>
        </p:nvSpPr>
        <p:spPr/>
        <p:txBody>
          <a:bodyPr/>
          <a:lstStyle/>
          <a:p>
            <a:r>
              <a:rPr lang="zh-CN" altLang="en-US" dirty="0"/>
              <a:t>现有解决方法和不足</a:t>
            </a:r>
          </a:p>
        </p:txBody>
      </p:sp>
      <p:grpSp>
        <p:nvGrpSpPr>
          <p:cNvPr id="4" name="组合 3">
            <a:extLst>
              <a:ext uri="{FF2B5EF4-FFF2-40B4-BE49-F238E27FC236}">
                <a16:creationId xmlns:a16="http://schemas.microsoft.com/office/drawing/2014/main" id="{D386ED96-BC44-4C4B-866B-BFAE81D1D535}"/>
              </a:ext>
            </a:extLst>
          </p:cNvPr>
          <p:cNvGrpSpPr/>
          <p:nvPr/>
        </p:nvGrpSpPr>
        <p:grpSpPr>
          <a:xfrm>
            <a:off x="273585" y="1405336"/>
            <a:ext cx="3774600" cy="3174836"/>
            <a:chOff x="7138256" y="729758"/>
            <a:chExt cx="4451659" cy="3405150"/>
          </a:xfrm>
        </p:grpSpPr>
        <p:sp>
          <p:nvSpPr>
            <p:cNvPr id="5" name="矩形: 圆角 4">
              <a:extLst>
                <a:ext uri="{FF2B5EF4-FFF2-40B4-BE49-F238E27FC236}">
                  <a16:creationId xmlns:a16="http://schemas.microsoft.com/office/drawing/2014/main" id="{3F17D6A6-9F37-4010-935B-FC44FF77B973}"/>
                </a:ext>
              </a:extLst>
            </p:cNvPr>
            <p:cNvSpPr/>
            <p:nvPr/>
          </p:nvSpPr>
          <p:spPr>
            <a:xfrm>
              <a:off x="7391707" y="986261"/>
              <a:ext cx="4198208" cy="3148647"/>
            </a:xfrm>
            <a:prstGeom prst="roundRect">
              <a:avLst/>
            </a:prstGeom>
            <a:solidFill>
              <a:schemeClr val="accent6">
                <a:lumMod val="20000"/>
                <a:lumOff val="80000"/>
              </a:schemeClr>
            </a:solid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u="sng" dirty="0">
                  <a:solidFill>
                    <a:schemeClr val="tx1"/>
                  </a:solidFill>
                  <a:latin typeface="宋体" panose="02010600030101010101" pitchFamily="2" charset="-122"/>
                  <a:ea typeface="宋体" panose="02010600030101010101" pitchFamily="2" charset="-122"/>
                </a:rPr>
                <a:t>可能出现但数量稀少</a:t>
              </a:r>
              <a:endParaRPr lang="en-US" altLang="zh-CN" sz="2000" u="sng" dirty="0">
                <a:solidFill>
                  <a:schemeClr val="tx1"/>
                </a:solidFill>
                <a:latin typeface="宋体" panose="02010600030101010101" pitchFamily="2" charset="-122"/>
                <a:ea typeface="宋体" panose="02010600030101010101" pitchFamily="2" charset="-122"/>
              </a:endParaRPr>
            </a:p>
            <a:p>
              <a:pPr marL="457200" indent="-457200">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rPr>
                <a:t>可用样本数量少</a:t>
              </a:r>
              <a:endParaRPr lang="en-US" altLang="zh-CN" sz="2000" dirty="0">
                <a:solidFill>
                  <a:schemeClr val="tx1"/>
                </a:solidFill>
                <a:latin typeface="宋体" panose="02010600030101010101" pitchFamily="2" charset="-122"/>
                <a:ea typeface="宋体" panose="02010600030101010101" pitchFamily="2" charset="-122"/>
              </a:endParaRPr>
            </a:p>
            <a:p>
              <a:pPr marL="457200" indent="-457200">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rPr>
                <a:t>分布不均</a:t>
              </a:r>
              <a:endParaRPr lang="en-US" altLang="zh-CN" sz="2000" dirty="0">
                <a:solidFill>
                  <a:schemeClr val="tx1"/>
                </a:solidFill>
                <a:latin typeface="宋体" panose="02010600030101010101" pitchFamily="2" charset="-122"/>
                <a:ea typeface="宋体" panose="02010600030101010101" pitchFamily="2" charset="-122"/>
              </a:endParaRPr>
            </a:p>
          </p:txBody>
        </p:sp>
        <p:sp>
          <p:nvSpPr>
            <p:cNvPr id="6" name="箭头: 右 5">
              <a:extLst>
                <a:ext uri="{FF2B5EF4-FFF2-40B4-BE49-F238E27FC236}">
                  <a16:creationId xmlns:a16="http://schemas.microsoft.com/office/drawing/2014/main" id="{484F6318-A672-4A9F-A722-2B57935C3F51}"/>
                </a:ext>
              </a:extLst>
            </p:cNvPr>
            <p:cNvSpPr/>
            <p:nvPr/>
          </p:nvSpPr>
          <p:spPr>
            <a:xfrm>
              <a:off x="7138256" y="729758"/>
              <a:ext cx="3058959" cy="470642"/>
            </a:xfrm>
            <a:prstGeom prst="rightArrow">
              <a:avLst>
                <a:gd name="adj1" fmla="val 64920"/>
                <a:gd name="adj2" fmla="val 79841"/>
              </a:avLst>
            </a:prstGeom>
            <a:solidFill>
              <a:srgbClr val="9DC3E6"/>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b="1" dirty="0">
                  <a:solidFill>
                    <a:srgbClr val="00418A"/>
                  </a:solidFill>
                  <a:latin typeface="Arial" panose="020B0604020202020204" pitchFamily="34" charset="0"/>
                  <a:ea typeface="宋体" panose="02010600030101010101" pitchFamily="2" charset="-122"/>
                  <a:cs typeface="Arial" panose="020B0604020202020204" pitchFamily="34" charset="0"/>
                </a:rPr>
                <a:t>从实际运行获取</a:t>
              </a:r>
            </a:p>
          </p:txBody>
        </p:sp>
      </p:grpSp>
      <p:grpSp>
        <p:nvGrpSpPr>
          <p:cNvPr id="7" name="组合 6">
            <a:extLst>
              <a:ext uri="{FF2B5EF4-FFF2-40B4-BE49-F238E27FC236}">
                <a16:creationId xmlns:a16="http://schemas.microsoft.com/office/drawing/2014/main" id="{34B78F9E-C504-41D9-B659-9BE2047ACF44}"/>
              </a:ext>
            </a:extLst>
          </p:cNvPr>
          <p:cNvGrpSpPr/>
          <p:nvPr/>
        </p:nvGrpSpPr>
        <p:grpSpPr>
          <a:xfrm>
            <a:off x="4195306" y="1405336"/>
            <a:ext cx="3812698" cy="3174836"/>
            <a:chOff x="7138256" y="2654204"/>
            <a:chExt cx="4496591" cy="3405150"/>
          </a:xfrm>
        </p:grpSpPr>
        <p:sp>
          <p:nvSpPr>
            <p:cNvPr id="8" name="矩形: 圆角 7">
              <a:extLst>
                <a:ext uri="{FF2B5EF4-FFF2-40B4-BE49-F238E27FC236}">
                  <a16:creationId xmlns:a16="http://schemas.microsoft.com/office/drawing/2014/main" id="{0BF4C563-C8B2-415A-A0C4-504308FF947B}"/>
                </a:ext>
              </a:extLst>
            </p:cNvPr>
            <p:cNvSpPr/>
            <p:nvPr/>
          </p:nvSpPr>
          <p:spPr>
            <a:xfrm>
              <a:off x="7436640" y="2890278"/>
              <a:ext cx="4198207" cy="3169076"/>
            </a:xfrm>
            <a:prstGeom prst="roundRect">
              <a:avLst/>
            </a:prstGeom>
            <a:solidFill>
              <a:schemeClr val="accent6">
                <a:lumMod val="20000"/>
                <a:lumOff val="80000"/>
              </a:schemeClr>
            </a:solid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rPr>
                <a:t>收敛困难</a:t>
              </a:r>
              <a:endParaRPr lang="en-US" altLang="zh-CN" sz="2000">
                <a:solidFill>
                  <a:schemeClr val="tx1"/>
                </a:solidFill>
                <a:latin typeface="宋体" panose="02010600030101010101" pitchFamily="2" charset="-122"/>
                <a:ea typeface="宋体" panose="02010600030101010101" pitchFamily="2" charset="-122"/>
              </a:endParaRPr>
            </a:p>
            <a:p>
              <a:pPr marL="457200" indent="-457200">
                <a:lnSpc>
                  <a:spcPct val="150000"/>
                </a:lnSpc>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rPr>
                <a:t>存在</a:t>
              </a:r>
              <a:r>
                <a:rPr lang="zh-CN" altLang="en-US" sz="2000" dirty="0">
                  <a:solidFill>
                    <a:schemeClr val="tx1"/>
                  </a:solidFill>
                  <a:latin typeface="宋体" panose="02010600030101010101" pitchFamily="2" charset="-122"/>
                  <a:ea typeface="宋体" panose="02010600030101010101" pitchFamily="2" charset="-122"/>
                </a:rPr>
                <a:t>病态问题</a:t>
              </a:r>
              <a:endParaRPr lang="en-US" altLang="zh-CN" sz="2000">
                <a:solidFill>
                  <a:schemeClr val="tx1"/>
                </a:solidFill>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en-US" altLang="zh-CN" sz="2000">
                  <a:solidFill>
                    <a:schemeClr val="tx1"/>
                  </a:solidFill>
                  <a:latin typeface="宋体" panose="02010600030101010101" pitchFamily="2" charset="-122"/>
                  <a:ea typeface="宋体" panose="02010600030101010101" pitchFamily="2" charset="-122"/>
                </a:rPr>
                <a:t>PC</a:t>
              </a:r>
              <a:r>
                <a:rPr lang="zh-CN" altLang="en-US" sz="2000">
                  <a:solidFill>
                    <a:schemeClr val="tx1"/>
                  </a:solidFill>
                  <a:latin typeface="宋体" panose="02010600030101010101" pitchFamily="2" charset="-122"/>
                  <a:ea typeface="宋体" panose="02010600030101010101" pitchFamily="2" charset="-122"/>
                </a:rPr>
                <a:t>，</a:t>
              </a:r>
              <a:r>
                <a:rPr lang="en-US" altLang="zh-CN" sz="2000">
                  <a:solidFill>
                    <a:schemeClr val="tx1"/>
                  </a:solidFill>
                  <a:latin typeface="宋体" panose="02010600030101010101" pitchFamily="2" charset="-122"/>
                  <a:ea typeface="宋体" panose="02010600030101010101" pitchFamily="2" charset="-122"/>
                </a:rPr>
                <a:t>10k</a:t>
              </a:r>
              <a:r>
                <a:rPr lang="zh-CN" altLang="en-US" sz="2000">
                  <a:solidFill>
                    <a:schemeClr val="tx1"/>
                  </a:solidFill>
                  <a:latin typeface="宋体" panose="02010600030101010101" pitchFamily="2" charset="-122"/>
                  <a:ea typeface="宋体" panose="02010600030101010101" pitchFamily="2" charset="-122"/>
                </a:rPr>
                <a:t>节点</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a:solidFill>
                    <a:schemeClr val="tx1"/>
                  </a:solidFill>
                  <a:latin typeface="宋体" panose="02010600030101010101" pitchFamily="2" charset="-122"/>
                  <a:ea typeface="宋体" panose="02010600030101010101" pitchFamily="2" charset="-122"/>
                </a:rPr>
                <a:t>60s/</a:t>
              </a:r>
              <a:r>
                <a:rPr lang="zh-CN" altLang="en-US" sz="2000">
                  <a:solidFill>
                    <a:schemeClr val="tx1"/>
                  </a:solidFill>
                  <a:latin typeface="宋体" panose="02010600030101010101" pitchFamily="2" charset="-122"/>
                  <a:ea typeface="宋体" panose="02010600030101010101" pitchFamily="2" charset="-122"/>
                </a:rPr>
                <a:t>个</a:t>
              </a:r>
              <a:endParaRPr lang="en-US" altLang="zh-CN" sz="2000">
                <a:solidFill>
                  <a:schemeClr val="tx1"/>
                </a:solidFill>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rPr>
                <a:t>超</a:t>
              </a:r>
              <a:r>
                <a:rPr lang="zh-CN" altLang="en-US" sz="2000" dirty="0">
                  <a:solidFill>
                    <a:schemeClr val="tx1"/>
                  </a:solidFill>
                  <a:latin typeface="宋体" panose="02010600030101010101" pitchFamily="2" charset="-122"/>
                  <a:ea typeface="宋体" panose="02010600030101010101" pitchFamily="2" charset="-122"/>
                </a:rPr>
                <a:t>算，</a:t>
              </a:r>
              <a:r>
                <a:rPr lang="en-US" altLang="zh-CN" sz="2000">
                  <a:solidFill>
                    <a:schemeClr val="tx1"/>
                  </a:solidFill>
                  <a:latin typeface="宋体" panose="02010600030101010101" pitchFamily="2" charset="-122"/>
                  <a:ea typeface="宋体" panose="02010600030101010101" pitchFamily="2" charset="-122"/>
                </a:rPr>
                <a:t>44k</a:t>
              </a:r>
              <a:r>
                <a:rPr lang="zh-CN" altLang="en-US" sz="2000">
                  <a:solidFill>
                    <a:schemeClr val="tx1"/>
                  </a:solidFill>
                  <a:latin typeface="宋体" panose="02010600030101010101" pitchFamily="2" charset="-122"/>
                  <a:ea typeface="宋体" panose="02010600030101010101" pitchFamily="2" charset="-122"/>
                </a:rPr>
                <a:t>节点</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a:solidFill>
                    <a:schemeClr val="tx1"/>
                  </a:solidFill>
                  <a:latin typeface="宋体" panose="02010600030101010101" pitchFamily="2" charset="-122"/>
                  <a:ea typeface="宋体" panose="02010600030101010101" pitchFamily="2" charset="-122"/>
                </a:rPr>
                <a:t>9</a:t>
              </a:r>
              <a:r>
                <a:rPr lang="zh-CN" altLang="en-US" sz="2000">
                  <a:solidFill>
                    <a:schemeClr val="tx1"/>
                  </a:solidFill>
                  <a:latin typeface="宋体" panose="02010600030101010101" pitchFamily="2" charset="-122"/>
                  <a:ea typeface="宋体" panose="02010600030101010101" pitchFamily="2" charset="-122"/>
                </a:rPr>
                <a:t>个</a:t>
              </a:r>
              <a:r>
                <a:rPr lang="zh-CN" altLang="en-US" sz="2000" dirty="0">
                  <a:solidFill>
                    <a:schemeClr val="tx1"/>
                  </a:solidFill>
                  <a:latin typeface="宋体" panose="02010600030101010101" pitchFamily="2" charset="-122"/>
                  <a:ea typeface="宋体" panose="02010600030101010101" pitchFamily="2" charset="-122"/>
                </a:rPr>
                <a:t>月</a:t>
              </a:r>
              <a:r>
                <a:rPr lang="en-US" altLang="zh-CN" sz="2000">
                  <a:solidFill>
                    <a:schemeClr val="tx1"/>
                  </a:solidFill>
                  <a:latin typeface="宋体" panose="02010600030101010101" pitchFamily="2" charset="-122"/>
                  <a:ea typeface="宋体" panose="02010600030101010101" pitchFamily="2" charset="-122"/>
                </a:rPr>
                <a:t>/35k</a:t>
              </a:r>
              <a:endParaRPr lang="en-US" altLang="zh-CN" sz="2000" dirty="0">
                <a:solidFill>
                  <a:schemeClr val="tx1"/>
                </a:solidFill>
                <a:latin typeface="宋体" panose="02010600030101010101" pitchFamily="2" charset="-122"/>
                <a:ea typeface="宋体" panose="02010600030101010101" pitchFamily="2" charset="-122"/>
              </a:endParaRPr>
            </a:p>
          </p:txBody>
        </p:sp>
        <p:sp>
          <p:nvSpPr>
            <p:cNvPr id="9" name="箭头: 右 8">
              <a:extLst>
                <a:ext uri="{FF2B5EF4-FFF2-40B4-BE49-F238E27FC236}">
                  <a16:creationId xmlns:a16="http://schemas.microsoft.com/office/drawing/2014/main" id="{F3D3A6A7-3265-4E6A-A6E3-F5937BB057CE}"/>
                </a:ext>
              </a:extLst>
            </p:cNvPr>
            <p:cNvSpPr/>
            <p:nvPr/>
          </p:nvSpPr>
          <p:spPr>
            <a:xfrm>
              <a:off x="7138256" y="2654204"/>
              <a:ext cx="3058959" cy="501985"/>
            </a:xfrm>
            <a:prstGeom prst="rightArrow">
              <a:avLst>
                <a:gd name="adj1" fmla="val 64920"/>
                <a:gd name="adj2" fmla="val 79841"/>
              </a:avLst>
            </a:prstGeom>
            <a:solidFill>
              <a:srgbClr val="9DC3E6"/>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b="1" dirty="0">
                  <a:solidFill>
                    <a:srgbClr val="00418A"/>
                  </a:solidFill>
                  <a:latin typeface="Arial" panose="020B0604020202020204" pitchFamily="34" charset="0"/>
                  <a:ea typeface="宋体" panose="02010600030101010101" pitchFamily="2" charset="-122"/>
                  <a:cs typeface="Arial" panose="020B0604020202020204" pitchFamily="34" charset="0"/>
                </a:rPr>
                <a:t>通过计算机生成</a:t>
              </a:r>
            </a:p>
          </p:txBody>
        </p:sp>
      </p:grpSp>
      <p:grpSp>
        <p:nvGrpSpPr>
          <p:cNvPr id="10" name="组合 9">
            <a:extLst>
              <a:ext uri="{FF2B5EF4-FFF2-40B4-BE49-F238E27FC236}">
                <a16:creationId xmlns:a16="http://schemas.microsoft.com/office/drawing/2014/main" id="{0EF65987-6568-41EF-8565-B6B65D3EB56A}"/>
              </a:ext>
            </a:extLst>
          </p:cNvPr>
          <p:cNvGrpSpPr/>
          <p:nvPr/>
        </p:nvGrpSpPr>
        <p:grpSpPr>
          <a:xfrm>
            <a:off x="8155124" y="1405336"/>
            <a:ext cx="3812698" cy="3174836"/>
            <a:chOff x="7138256" y="2654204"/>
            <a:chExt cx="4496591" cy="3405152"/>
          </a:xfrm>
        </p:grpSpPr>
        <p:sp>
          <p:nvSpPr>
            <p:cNvPr id="11" name="矩形: 圆角 10">
              <a:extLst>
                <a:ext uri="{FF2B5EF4-FFF2-40B4-BE49-F238E27FC236}">
                  <a16:creationId xmlns:a16="http://schemas.microsoft.com/office/drawing/2014/main" id="{6AC9095A-AF9C-413B-A08A-6D103C090676}"/>
                </a:ext>
              </a:extLst>
            </p:cNvPr>
            <p:cNvSpPr/>
            <p:nvPr/>
          </p:nvSpPr>
          <p:spPr>
            <a:xfrm>
              <a:off x="7436640" y="2890280"/>
              <a:ext cx="4198207" cy="3169076"/>
            </a:xfrm>
            <a:prstGeom prst="roundRect">
              <a:avLst/>
            </a:prstGeom>
            <a:solidFill>
              <a:schemeClr val="accent6">
                <a:lumMod val="20000"/>
                <a:lumOff val="80000"/>
              </a:schemeClr>
            </a:solidFill>
            <a:ln>
              <a:solidFill>
                <a:srgbClr val="004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rPr>
                <a:t>计划潮流：收敛性差</a:t>
              </a:r>
              <a:endParaRPr lang="en-US" altLang="zh-CN" sz="2000" dirty="0">
                <a:solidFill>
                  <a:schemeClr val="tx1"/>
                </a:solidFill>
                <a:latin typeface="宋体" panose="02010600030101010101" pitchFamily="2" charset="-122"/>
                <a:ea typeface="宋体" panose="02010600030101010101" pitchFamily="2" charset="-122"/>
              </a:endParaRPr>
            </a:p>
            <a:p>
              <a:pPr marL="342900" indent="-342900">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rPr>
                <a:t>连续潮流：分布不均</a:t>
              </a:r>
              <a:endParaRPr lang="en-US" altLang="zh-CN" sz="2000" dirty="0">
                <a:solidFill>
                  <a:schemeClr val="tx1"/>
                </a:solidFill>
                <a:latin typeface="宋体" panose="02010600030101010101" pitchFamily="2" charset="-122"/>
                <a:ea typeface="宋体" panose="02010600030101010101" pitchFamily="2" charset="-122"/>
              </a:endParaRPr>
            </a:p>
          </p:txBody>
        </p:sp>
        <p:sp>
          <p:nvSpPr>
            <p:cNvPr id="12" name="箭头: 右 11">
              <a:extLst>
                <a:ext uri="{FF2B5EF4-FFF2-40B4-BE49-F238E27FC236}">
                  <a16:creationId xmlns:a16="http://schemas.microsoft.com/office/drawing/2014/main" id="{9CE2E5CC-2E90-453A-8CFF-FF7F10E64470}"/>
                </a:ext>
              </a:extLst>
            </p:cNvPr>
            <p:cNvSpPr/>
            <p:nvPr/>
          </p:nvSpPr>
          <p:spPr>
            <a:xfrm>
              <a:off x="7138256" y="2654204"/>
              <a:ext cx="3058959" cy="501985"/>
            </a:xfrm>
            <a:prstGeom prst="rightArrow">
              <a:avLst>
                <a:gd name="adj1" fmla="val 64920"/>
                <a:gd name="adj2" fmla="val 79841"/>
              </a:avLst>
            </a:prstGeom>
            <a:solidFill>
              <a:srgbClr val="9DC3E6"/>
            </a:solidFill>
            <a:ln>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b="1" dirty="0">
                  <a:solidFill>
                    <a:srgbClr val="00418A"/>
                  </a:solidFill>
                  <a:latin typeface="Arial" panose="020B0604020202020204" pitchFamily="34" charset="0"/>
                  <a:ea typeface="宋体" panose="02010600030101010101" pitchFamily="2" charset="-122"/>
                  <a:cs typeface="Arial" panose="020B0604020202020204" pitchFamily="34" charset="0"/>
                </a:rPr>
                <a:t>现有方法及不足</a:t>
              </a:r>
            </a:p>
          </p:txBody>
        </p:sp>
      </p:grpSp>
      <p:graphicFrame>
        <p:nvGraphicFramePr>
          <p:cNvPr id="13" name="表格 12">
            <a:extLst>
              <a:ext uri="{FF2B5EF4-FFF2-40B4-BE49-F238E27FC236}">
                <a16:creationId xmlns:a16="http://schemas.microsoft.com/office/drawing/2014/main" id="{4F9A23FF-B10C-4B34-BFBD-C2F3AB465AE2}"/>
              </a:ext>
            </a:extLst>
          </p:cNvPr>
          <p:cNvGraphicFramePr>
            <a:graphicFrameLocks noGrp="1"/>
          </p:cNvGraphicFramePr>
          <p:nvPr>
            <p:extLst>
              <p:ext uri="{D42A27DB-BD31-4B8C-83A1-F6EECF244321}">
                <p14:modId xmlns:p14="http://schemas.microsoft.com/office/powerpoint/2010/main" val="3823743288"/>
              </p:ext>
            </p:extLst>
          </p:nvPr>
        </p:nvGraphicFramePr>
        <p:xfrm>
          <a:off x="2059974" y="5099205"/>
          <a:ext cx="8128000" cy="1449234"/>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167425800"/>
                    </a:ext>
                  </a:extLst>
                </a:gridCol>
                <a:gridCol w="2032000">
                  <a:extLst>
                    <a:ext uri="{9D8B030D-6E8A-4147-A177-3AD203B41FA5}">
                      <a16:colId xmlns:a16="http://schemas.microsoft.com/office/drawing/2014/main" val="1456482445"/>
                    </a:ext>
                  </a:extLst>
                </a:gridCol>
                <a:gridCol w="2032000">
                  <a:extLst>
                    <a:ext uri="{9D8B030D-6E8A-4147-A177-3AD203B41FA5}">
                      <a16:colId xmlns:a16="http://schemas.microsoft.com/office/drawing/2014/main" val="441038261"/>
                    </a:ext>
                  </a:extLst>
                </a:gridCol>
                <a:gridCol w="2032000">
                  <a:extLst>
                    <a:ext uri="{9D8B030D-6E8A-4147-A177-3AD203B41FA5}">
                      <a16:colId xmlns:a16="http://schemas.microsoft.com/office/drawing/2014/main" val="2639725066"/>
                    </a:ext>
                  </a:extLst>
                </a:gridCol>
              </a:tblGrid>
              <a:tr h="483078">
                <a:tc>
                  <a:txBody>
                    <a:bodyPr/>
                    <a:lstStyle/>
                    <a:p>
                      <a:pPr algn="ctr"/>
                      <a:r>
                        <a:rPr lang="zh-CN" altLang="en-US" sz="2000" dirty="0"/>
                        <a:t>需求</a:t>
                      </a:r>
                    </a:p>
                  </a:txBody>
                  <a:tcPr anchor="ctr"/>
                </a:tc>
                <a:tc>
                  <a:txBody>
                    <a:bodyPr/>
                    <a:lstStyle/>
                    <a:p>
                      <a:pPr algn="ctr"/>
                      <a:r>
                        <a:rPr lang="zh-CN" altLang="en-US" sz="2000" dirty="0"/>
                        <a:t>样本合理性</a:t>
                      </a:r>
                    </a:p>
                  </a:txBody>
                  <a:tcPr anchor="ctr"/>
                </a:tc>
                <a:tc>
                  <a:txBody>
                    <a:bodyPr/>
                    <a:lstStyle/>
                    <a:p>
                      <a:pPr algn="ctr"/>
                      <a:r>
                        <a:rPr lang="zh-CN" altLang="en-US" sz="2000" dirty="0"/>
                        <a:t>样本分布</a:t>
                      </a:r>
                    </a:p>
                  </a:txBody>
                  <a:tcPr anchor="ctr"/>
                </a:tc>
                <a:tc>
                  <a:txBody>
                    <a:bodyPr/>
                    <a:lstStyle/>
                    <a:p>
                      <a:pPr algn="ctr"/>
                      <a:r>
                        <a:rPr lang="zh-CN" altLang="en-US" sz="2000" dirty="0"/>
                        <a:t>样本数量</a:t>
                      </a:r>
                    </a:p>
                  </a:txBody>
                  <a:tcPr anchor="ctr"/>
                </a:tc>
                <a:extLst>
                  <a:ext uri="{0D108BD9-81ED-4DB2-BD59-A6C34878D82A}">
                    <a16:rowId xmlns:a16="http://schemas.microsoft.com/office/drawing/2014/main" val="2383534435"/>
                  </a:ext>
                </a:extLst>
              </a:tr>
              <a:tr h="483078">
                <a:tc>
                  <a:txBody>
                    <a:bodyPr/>
                    <a:lstStyle/>
                    <a:p>
                      <a:pPr algn="ctr"/>
                      <a:r>
                        <a:rPr lang="zh-CN" altLang="en-US" sz="2000" dirty="0"/>
                        <a:t>计划潮流法</a:t>
                      </a:r>
                    </a:p>
                  </a:txBody>
                  <a:tcPr anchor="ctr"/>
                </a:tc>
                <a:tc>
                  <a:txBody>
                    <a:bodyPr/>
                    <a:lstStyle/>
                    <a:p>
                      <a:pPr algn="ctr"/>
                      <a:r>
                        <a:rPr lang="zh-CN" altLang="en-US" sz="2000" dirty="0"/>
                        <a:t>√</a:t>
                      </a:r>
                    </a:p>
                  </a:txBody>
                  <a:tcPr anchor="ctr"/>
                </a:tc>
                <a:tc>
                  <a:txBody>
                    <a:bodyPr/>
                    <a:lstStyle/>
                    <a:p>
                      <a:pPr algn="ctr"/>
                      <a:r>
                        <a:rPr lang="zh-CN" alt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FF0000"/>
                          </a:solidFill>
                        </a:rPr>
                        <a:t>×</a:t>
                      </a:r>
                      <a:endParaRPr lang="zh-CN" altLang="en-US" sz="2000" dirty="0">
                        <a:solidFill>
                          <a:srgbClr val="FF0000"/>
                        </a:solidFill>
                      </a:endParaRPr>
                    </a:p>
                  </a:txBody>
                  <a:tcPr anchor="ctr"/>
                </a:tc>
                <a:extLst>
                  <a:ext uri="{0D108BD9-81ED-4DB2-BD59-A6C34878D82A}">
                    <a16:rowId xmlns:a16="http://schemas.microsoft.com/office/drawing/2014/main" val="1390067537"/>
                  </a:ext>
                </a:extLst>
              </a:tr>
              <a:tr h="483078">
                <a:tc>
                  <a:txBody>
                    <a:bodyPr/>
                    <a:lstStyle/>
                    <a:p>
                      <a:pPr algn="ctr"/>
                      <a:r>
                        <a:rPr lang="zh-CN" altLang="en-US" sz="2000" dirty="0"/>
                        <a:t>连续潮流法</a:t>
                      </a:r>
                    </a:p>
                  </a:txBody>
                  <a:tcPr anchor="ctr"/>
                </a:tc>
                <a:tc>
                  <a:txBody>
                    <a:bodyPr/>
                    <a:lstStyle/>
                    <a:p>
                      <a:pPr algn="ctr"/>
                      <a:r>
                        <a:rPr lang="zh-CN" altLang="en-US" sz="2000" dirty="0"/>
                        <a:t>√</a:t>
                      </a:r>
                    </a:p>
                  </a:txBody>
                  <a:tcPr anchor="ctr"/>
                </a:tc>
                <a:tc>
                  <a:txBody>
                    <a:bodyPr/>
                    <a:lstStyle/>
                    <a:p>
                      <a:pPr algn="ctr"/>
                      <a:r>
                        <a:rPr lang="en-US" altLang="zh-CN" sz="2000" dirty="0">
                          <a:solidFill>
                            <a:srgbClr val="FF0000"/>
                          </a:solidFill>
                        </a:rPr>
                        <a:t>×</a:t>
                      </a:r>
                      <a:endParaRPr lang="zh-CN" altLang="en-US" sz="2000"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FF0000"/>
                          </a:solidFill>
                        </a:rPr>
                        <a:t>×</a:t>
                      </a:r>
                      <a:endParaRPr lang="zh-CN" altLang="en-US" sz="2000" dirty="0">
                        <a:solidFill>
                          <a:srgbClr val="FF0000"/>
                        </a:solidFill>
                      </a:endParaRPr>
                    </a:p>
                  </a:txBody>
                  <a:tcPr anchor="ctr"/>
                </a:tc>
                <a:extLst>
                  <a:ext uri="{0D108BD9-81ED-4DB2-BD59-A6C34878D82A}">
                    <a16:rowId xmlns:a16="http://schemas.microsoft.com/office/drawing/2014/main" val="1166774197"/>
                  </a:ext>
                </a:extLst>
              </a:tr>
            </a:tbl>
          </a:graphicData>
        </a:graphic>
      </p:graphicFrame>
    </p:spTree>
    <p:extLst>
      <p:ext uri="{BB962C8B-B14F-4D97-AF65-F5344CB8AC3E}">
        <p14:creationId xmlns:p14="http://schemas.microsoft.com/office/powerpoint/2010/main" val="219182664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B0ACDC1-C6A3-4358-9E9A-884DC2414D89}"/>
              </a:ext>
            </a:extLst>
          </p:cNvPr>
          <p:cNvSpPr>
            <a:spLocks noGrp="1"/>
          </p:cNvSpPr>
          <p:nvPr>
            <p:ph type="title"/>
          </p:nvPr>
        </p:nvSpPr>
        <p:spPr/>
        <p:txBody>
          <a:bodyPr/>
          <a:lstStyle/>
          <a:p>
            <a:r>
              <a:rPr lang="zh-CN" altLang="en-US" dirty="0"/>
              <a:t>本研究主要工作</a:t>
            </a:r>
          </a:p>
        </p:txBody>
      </p:sp>
      <p:sp>
        <p:nvSpPr>
          <p:cNvPr id="5" name="矩形 4">
            <a:extLst>
              <a:ext uri="{FF2B5EF4-FFF2-40B4-BE49-F238E27FC236}">
                <a16:creationId xmlns:a16="http://schemas.microsoft.com/office/drawing/2014/main" id="{84113C14-AD2F-4E0C-B66D-F537CE4C1BE4}"/>
              </a:ext>
            </a:extLst>
          </p:cNvPr>
          <p:cNvSpPr/>
          <p:nvPr/>
        </p:nvSpPr>
        <p:spPr>
          <a:xfrm>
            <a:off x="1057277" y="3851327"/>
            <a:ext cx="2918920" cy="2532745"/>
          </a:xfrm>
          <a:prstGeom prst="rect">
            <a:avLst/>
          </a:prstGeom>
        </p:spPr>
        <p:txBody>
          <a:bodyPr wrap="square">
            <a:spAutoFit/>
          </a:bodyPr>
          <a:lstStyle/>
          <a:p>
            <a:pPr indent="304800" algn="just">
              <a:lnSpc>
                <a:spcPct val="150000"/>
              </a:lnSpc>
              <a:spcAft>
                <a:spcPts val="0"/>
              </a:spcAft>
            </a:pPr>
            <a:r>
              <a:rPr lang="zh-CN" altLang="zh-CN" kern="0" dirty="0">
                <a:latin typeface="Times New Roman" panose="02020603050405020304" pitchFamily="18" charset="0"/>
                <a:ea typeface="宋体" panose="02010600030101010101" pitchFamily="2" charset="-122"/>
              </a:rPr>
              <a:t>提出潮流样本生成方法的</a:t>
            </a:r>
            <a:r>
              <a:rPr lang="zh-CN" altLang="zh-CN" b="1" kern="0" dirty="0">
                <a:latin typeface="Times New Roman" panose="02020603050405020304" pitchFamily="18" charset="0"/>
                <a:ea typeface="宋体" panose="02010600030101010101" pitchFamily="2" charset="-122"/>
              </a:rPr>
              <a:t>算法框架</a:t>
            </a:r>
            <a:r>
              <a:rPr lang="zh-CN" altLang="zh-CN" kern="0" dirty="0">
                <a:latin typeface="Times New Roman" panose="02020603050405020304" pitchFamily="18" charset="0"/>
                <a:ea typeface="宋体" panose="02010600030101010101" pitchFamily="2" charset="-122"/>
              </a:rPr>
              <a:t>和</a:t>
            </a:r>
            <a:r>
              <a:rPr lang="zh-CN" altLang="zh-CN" b="1" kern="0" dirty="0">
                <a:latin typeface="Times New Roman" panose="02020603050405020304" pitchFamily="18" charset="0"/>
                <a:ea typeface="宋体" panose="02010600030101010101" pitchFamily="2" charset="-122"/>
              </a:rPr>
              <a:t>计算量分析方法</a:t>
            </a:r>
            <a:r>
              <a:rPr lang="zh-CN" altLang="zh-CN" kern="0" dirty="0">
                <a:latin typeface="Times New Roman" panose="02020603050405020304" pitchFamily="18" charset="0"/>
                <a:ea typeface="宋体" panose="02010600030101010101" pitchFamily="2" charset="-122"/>
              </a:rPr>
              <a:t>，在此基础上分析传统潮流方法的计算量，并根据</a:t>
            </a:r>
            <a:r>
              <a:rPr lang="zh-CN" altLang="zh-CN" b="1" kern="0" dirty="0">
                <a:latin typeface="Times New Roman" panose="02020603050405020304" pitchFamily="18" charset="0"/>
                <a:ea typeface="宋体" panose="02010600030101010101" pitchFamily="2" charset="-122"/>
              </a:rPr>
              <a:t>分治思想</a:t>
            </a:r>
            <a:r>
              <a:rPr lang="zh-CN" altLang="zh-CN" kern="0" dirty="0">
                <a:latin typeface="Times New Roman" panose="02020603050405020304" pitchFamily="18" charset="0"/>
                <a:ea typeface="宋体" panose="02010600030101010101" pitchFamily="2" charset="-122"/>
              </a:rPr>
              <a:t>提出改进样本生成的方法。</a:t>
            </a:r>
            <a:endParaRPr lang="zh-CN" altLang="zh-CN" sz="1400" kern="100" dirty="0">
              <a:latin typeface="Times New Roman" panose="02020603050405020304" pitchFamily="18" charset="0"/>
              <a:ea typeface="宋体" panose="02010600030101010101" pitchFamily="2" charset="-122"/>
            </a:endParaRPr>
          </a:p>
        </p:txBody>
      </p:sp>
      <p:sp>
        <p:nvSpPr>
          <p:cNvPr id="6" name="矩形 5">
            <a:extLst>
              <a:ext uri="{FF2B5EF4-FFF2-40B4-BE49-F238E27FC236}">
                <a16:creationId xmlns:a16="http://schemas.microsoft.com/office/drawing/2014/main" id="{73F5097F-1765-48DC-B210-558E9B8F1221}"/>
              </a:ext>
            </a:extLst>
          </p:cNvPr>
          <p:cNvSpPr/>
          <p:nvPr/>
        </p:nvSpPr>
        <p:spPr>
          <a:xfrm>
            <a:off x="4613270" y="3851327"/>
            <a:ext cx="2918920" cy="2532745"/>
          </a:xfrm>
          <a:prstGeom prst="rect">
            <a:avLst/>
          </a:prstGeom>
        </p:spPr>
        <p:txBody>
          <a:bodyPr wrap="square">
            <a:spAutoFit/>
          </a:bodyPr>
          <a:lstStyle/>
          <a:p>
            <a:pPr indent="304800" algn="just">
              <a:lnSpc>
                <a:spcPct val="150000"/>
              </a:lnSpc>
              <a:spcAft>
                <a:spcPts val="0"/>
              </a:spcAft>
            </a:pPr>
            <a:r>
              <a:rPr lang="zh-CN" altLang="zh-CN" kern="0" dirty="0">
                <a:latin typeface="Times New Roman" panose="02020603050405020304" pitchFamily="18" charset="0"/>
                <a:ea typeface="宋体" panose="02010600030101010101" pitchFamily="2" charset="-122"/>
              </a:rPr>
              <a:t>将改进样本生成的方法具体化，提出反函数法解决潮流样本生成问题，具有</a:t>
            </a:r>
            <a:r>
              <a:rPr lang="zh-CN" altLang="zh-CN" b="1" kern="0" dirty="0">
                <a:latin typeface="Times New Roman" panose="02020603050405020304" pitchFamily="18" charset="0"/>
                <a:ea typeface="宋体" panose="02010600030101010101" pitchFamily="2" charset="-122"/>
              </a:rPr>
              <a:t>没有收敛性问题、潮流一定有解且为单解、计算量小</a:t>
            </a:r>
            <a:r>
              <a:rPr lang="zh-CN" altLang="zh-CN" kern="0" dirty="0">
                <a:latin typeface="Times New Roman" panose="02020603050405020304" pitchFamily="18" charset="0"/>
                <a:ea typeface="宋体" panose="02010600030101010101" pitchFamily="2" charset="-122"/>
              </a:rPr>
              <a:t>等优点。</a:t>
            </a:r>
            <a:endParaRPr lang="zh-CN" altLang="zh-CN" sz="1400" kern="100" dirty="0">
              <a:latin typeface="Times New Roman" panose="02020603050405020304" pitchFamily="18" charset="0"/>
              <a:ea typeface="宋体" panose="02010600030101010101" pitchFamily="2" charset="-122"/>
            </a:endParaRPr>
          </a:p>
        </p:txBody>
      </p:sp>
      <p:sp>
        <p:nvSpPr>
          <p:cNvPr id="7" name="矩形 6">
            <a:extLst>
              <a:ext uri="{FF2B5EF4-FFF2-40B4-BE49-F238E27FC236}">
                <a16:creationId xmlns:a16="http://schemas.microsoft.com/office/drawing/2014/main" id="{1182CB81-DB9E-400B-8E8C-833E6DFE0FE8}"/>
              </a:ext>
            </a:extLst>
          </p:cNvPr>
          <p:cNvSpPr/>
          <p:nvPr/>
        </p:nvSpPr>
        <p:spPr>
          <a:xfrm>
            <a:off x="8215805" y="3851327"/>
            <a:ext cx="2918920" cy="2947025"/>
          </a:xfrm>
          <a:prstGeom prst="rect">
            <a:avLst/>
          </a:prstGeom>
        </p:spPr>
        <p:txBody>
          <a:bodyPr wrap="square">
            <a:spAutoFit/>
          </a:bodyPr>
          <a:lstStyle/>
          <a:p>
            <a:pPr>
              <a:lnSpc>
                <a:spcPct val="150000"/>
              </a:lnSpc>
            </a:pPr>
            <a:r>
              <a:rPr lang="zh-CN" altLang="zh-CN" kern="0" dirty="0">
                <a:latin typeface="Times New Roman" panose="02020603050405020304" pitchFamily="18" charset="0"/>
                <a:ea typeface="宋体" panose="02010600030101010101" pitchFamily="2" charset="-122"/>
              </a:rPr>
              <a:t>在</a:t>
            </a:r>
            <a:r>
              <a:rPr lang="en-US" altLang="zh-CN" kern="0" dirty="0">
                <a:latin typeface="Times New Roman" panose="02020603050405020304" pitchFamily="18" charset="0"/>
                <a:ea typeface="宋体" panose="02010600030101010101" pitchFamily="2" charset="-122"/>
              </a:rPr>
              <a:t>IEEE14</a:t>
            </a:r>
            <a:r>
              <a:rPr lang="zh-CN" altLang="zh-CN" kern="0" dirty="0">
                <a:latin typeface="Times New Roman" panose="02020603050405020304" pitchFamily="18" charset="0"/>
                <a:ea typeface="宋体" panose="02010600030101010101" pitchFamily="2" charset="-122"/>
              </a:rPr>
              <a:t>、</a:t>
            </a:r>
            <a:r>
              <a:rPr lang="en-US" altLang="zh-CN" kern="0" dirty="0">
                <a:latin typeface="Times New Roman" panose="02020603050405020304" pitchFamily="18" charset="0"/>
                <a:ea typeface="宋体" panose="02010600030101010101" pitchFamily="2" charset="-122"/>
              </a:rPr>
              <a:t>39</a:t>
            </a:r>
            <a:r>
              <a:rPr lang="zh-CN" altLang="zh-CN" kern="0" dirty="0">
                <a:latin typeface="Times New Roman" panose="02020603050405020304" pitchFamily="18" charset="0"/>
                <a:ea typeface="宋体" panose="02010600030101010101" pitchFamily="2" charset="-122"/>
              </a:rPr>
              <a:t>、</a:t>
            </a:r>
            <a:r>
              <a:rPr lang="en-US" altLang="zh-CN" kern="0" dirty="0">
                <a:latin typeface="Times New Roman" panose="02020603050405020304" pitchFamily="18" charset="0"/>
                <a:ea typeface="宋体" panose="02010600030101010101" pitchFamily="2" charset="-122"/>
              </a:rPr>
              <a:t>300</a:t>
            </a:r>
            <a:r>
              <a:rPr lang="zh-CN" altLang="zh-CN" kern="0" dirty="0">
                <a:latin typeface="Times New Roman" panose="02020603050405020304" pitchFamily="18" charset="0"/>
                <a:ea typeface="宋体" panose="02010600030101010101" pitchFamily="2" charset="-122"/>
              </a:rPr>
              <a:t>节点系统上验证了上述方法的</a:t>
            </a:r>
            <a:r>
              <a:rPr lang="zh-CN" altLang="zh-CN" b="1" kern="0" dirty="0">
                <a:latin typeface="Times New Roman" panose="02020603050405020304" pitchFamily="18" charset="0"/>
                <a:ea typeface="宋体" panose="02010600030101010101" pitchFamily="2" charset="-122"/>
              </a:rPr>
              <a:t>有效性</a:t>
            </a:r>
            <a:r>
              <a:rPr lang="zh-CN" altLang="zh-CN" kern="0" dirty="0">
                <a:latin typeface="Times New Roman" panose="02020603050405020304" pitchFamily="18" charset="0"/>
                <a:ea typeface="宋体" panose="02010600030101010101" pitchFamily="2" charset="-122"/>
              </a:rPr>
              <a:t>，并以人工神经网络方法验证断面线路功率为例验证了反函数法生成的数据集可使神经网络具有更好的</a:t>
            </a:r>
            <a:r>
              <a:rPr lang="zh-CN" altLang="zh-CN" b="1" kern="0" dirty="0">
                <a:latin typeface="Times New Roman" panose="02020603050405020304" pitchFamily="18" charset="0"/>
                <a:ea typeface="宋体" panose="02010600030101010101" pitchFamily="2" charset="-122"/>
              </a:rPr>
              <a:t>泛化性能</a:t>
            </a:r>
            <a:r>
              <a:rPr lang="zh-CN" altLang="zh-CN" kern="0" dirty="0">
                <a:latin typeface="Times New Roman" panose="02020603050405020304" pitchFamily="18" charset="0"/>
                <a:ea typeface="宋体" panose="02010600030101010101" pitchFamily="2" charset="-122"/>
              </a:rPr>
              <a:t>。</a:t>
            </a:r>
            <a:endParaRPr lang="zh-CN" altLang="en-US" dirty="0"/>
          </a:p>
        </p:txBody>
      </p:sp>
      <p:sp>
        <p:nvSpPr>
          <p:cNvPr id="12" name="文本框 11">
            <a:extLst>
              <a:ext uri="{FF2B5EF4-FFF2-40B4-BE49-F238E27FC236}">
                <a16:creationId xmlns:a16="http://schemas.microsoft.com/office/drawing/2014/main" id="{157BF980-D7B6-4E2D-A863-C7B0D22A00ED}"/>
              </a:ext>
            </a:extLst>
          </p:cNvPr>
          <p:cNvSpPr txBox="1"/>
          <p:nvPr/>
        </p:nvSpPr>
        <p:spPr>
          <a:xfrm>
            <a:off x="1471123" y="1966045"/>
            <a:ext cx="2091228" cy="1288641"/>
          </a:xfrm>
          <a:prstGeom prst="rect">
            <a:avLst/>
          </a:prstGeom>
          <a:noFill/>
        </p:spPr>
        <p:txBody>
          <a:bodyPr wrap="square" lIns="180000" tIns="180000" rIns="180000" bIns="180000" rtlCol="0" anchor="ctr">
            <a:spAutoFit/>
          </a:bodyPr>
          <a:lstStyle/>
          <a:p>
            <a:pPr algn="ctr">
              <a:lnSpc>
                <a:spcPct val="120000"/>
              </a:lnSpc>
              <a:spcAft>
                <a:spcPts val="600"/>
              </a:spcAft>
            </a:pPr>
            <a:r>
              <a:rPr kumimoji="1" lang="zh-CN" altLang="en-US" sz="2400" dirty="0">
                <a:solidFill>
                  <a:srgbClr val="00418A"/>
                </a:solidFill>
              </a:rPr>
              <a:t>算法框架</a:t>
            </a:r>
            <a:endParaRPr kumimoji="1" lang="en-US" altLang="zh-CN" sz="2400" dirty="0">
              <a:solidFill>
                <a:srgbClr val="00418A"/>
              </a:solidFill>
            </a:endParaRPr>
          </a:p>
          <a:p>
            <a:pPr algn="ctr">
              <a:lnSpc>
                <a:spcPct val="120000"/>
              </a:lnSpc>
              <a:spcAft>
                <a:spcPts val="600"/>
              </a:spcAft>
            </a:pPr>
            <a:r>
              <a:rPr kumimoji="1" lang="zh-CN" altLang="en-US" sz="2400" dirty="0">
                <a:solidFill>
                  <a:srgbClr val="00418A"/>
                </a:solidFill>
              </a:rPr>
              <a:t>计算量分析</a:t>
            </a:r>
          </a:p>
        </p:txBody>
      </p:sp>
      <p:sp>
        <p:nvSpPr>
          <p:cNvPr id="13" name="文本框 12">
            <a:extLst>
              <a:ext uri="{FF2B5EF4-FFF2-40B4-BE49-F238E27FC236}">
                <a16:creationId xmlns:a16="http://schemas.microsoft.com/office/drawing/2014/main" id="{F247BF9E-A09B-4C9B-BB99-6D01E876F342}"/>
              </a:ext>
            </a:extLst>
          </p:cNvPr>
          <p:cNvSpPr txBox="1"/>
          <p:nvPr/>
        </p:nvSpPr>
        <p:spPr>
          <a:xfrm>
            <a:off x="5050386" y="2226116"/>
            <a:ext cx="2091228" cy="768498"/>
          </a:xfrm>
          <a:prstGeom prst="rect">
            <a:avLst/>
          </a:prstGeom>
          <a:noFill/>
        </p:spPr>
        <p:txBody>
          <a:bodyPr wrap="square" lIns="180000" tIns="180000" rIns="180000" bIns="180000" rtlCol="0" anchor="ctr">
            <a:spAutoFit/>
          </a:bodyPr>
          <a:lstStyle/>
          <a:p>
            <a:pPr algn="ctr">
              <a:lnSpc>
                <a:spcPct val="120000"/>
              </a:lnSpc>
              <a:spcAft>
                <a:spcPts val="600"/>
              </a:spcAft>
            </a:pPr>
            <a:r>
              <a:rPr kumimoji="1" lang="zh-CN" altLang="en-US" sz="2400" dirty="0">
                <a:solidFill>
                  <a:srgbClr val="00418A"/>
                </a:solidFill>
              </a:rPr>
              <a:t>反函数法</a:t>
            </a:r>
          </a:p>
        </p:txBody>
      </p:sp>
      <p:sp>
        <p:nvSpPr>
          <p:cNvPr id="14" name="文本框 13">
            <a:extLst>
              <a:ext uri="{FF2B5EF4-FFF2-40B4-BE49-F238E27FC236}">
                <a16:creationId xmlns:a16="http://schemas.microsoft.com/office/drawing/2014/main" id="{0F04E9CD-043C-4F29-B333-4C816FB314B8}"/>
              </a:ext>
            </a:extLst>
          </p:cNvPr>
          <p:cNvSpPr txBox="1"/>
          <p:nvPr/>
        </p:nvSpPr>
        <p:spPr>
          <a:xfrm>
            <a:off x="8629651" y="2226117"/>
            <a:ext cx="2091228" cy="768498"/>
          </a:xfrm>
          <a:prstGeom prst="rect">
            <a:avLst/>
          </a:prstGeom>
          <a:noFill/>
        </p:spPr>
        <p:txBody>
          <a:bodyPr wrap="square" lIns="180000" tIns="180000" rIns="180000" bIns="180000" rtlCol="0" anchor="ctr">
            <a:spAutoFit/>
          </a:bodyPr>
          <a:lstStyle/>
          <a:p>
            <a:pPr algn="ctr">
              <a:lnSpc>
                <a:spcPct val="120000"/>
              </a:lnSpc>
              <a:spcAft>
                <a:spcPts val="600"/>
              </a:spcAft>
            </a:pPr>
            <a:r>
              <a:rPr kumimoji="1" lang="zh-CN" altLang="en-US" sz="2400" dirty="0">
                <a:solidFill>
                  <a:srgbClr val="00418A"/>
                </a:solidFill>
              </a:rPr>
              <a:t>实验验证</a:t>
            </a:r>
          </a:p>
        </p:txBody>
      </p:sp>
      <p:cxnSp>
        <p:nvCxnSpPr>
          <p:cNvPr id="15" name="直线连接符 30">
            <a:extLst>
              <a:ext uri="{FF2B5EF4-FFF2-40B4-BE49-F238E27FC236}">
                <a16:creationId xmlns:a16="http://schemas.microsoft.com/office/drawing/2014/main" id="{A829C23C-3556-4783-90C8-89547D560506}"/>
              </a:ext>
            </a:extLst>
          </p:cNvPr>
          <p:cNvCxnSpPr>
            <a:cxnSpLocks/>
          </p:cNvCxnSpPr>
          <p:nvPr/>
        </p:nvCxnSpPr>
        <p:spPr>
          <a:xfrm>
            <a:off x="1549057" y="3254686"/>
            <a:ext cx="1879943"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7" name="直线连接符 30">
            <a:extLst>
              <a:ext uri="{FF2B5EF4-FFF2-40B4-BE49-F238E27FC236}">
                <a16:creationId xmlns:a16="http://schemas.microsoft.com/office/drawing/2014/main" id="{EBED4163-76BD-4AAF-B84A-D9B165CC39CA}"/>
              </a:ext>
            </a:extLst>
          </p:cNvPr>
          <p:cNvCxnSpPr>
            <a:cxnSpLocks/>
          </p:cNvCxnSpPr>
          <p:nvPr/>
        </p:nvCxnSpPr>
        <p:spPr>
          <a:xfrm>
            <a:off x="5156028" y="3232772"/>
            <a:ext cx="1879943"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18" name="直线连接符 30">
            <a:extLst>
              <a:ext uri="{FF2B5EF4-FFF2-40B4-BE49-F238E27FC236}">
                <a16:creationId xmlns:a16="http://schemas.microsoft.com/office/drawing/2014/main" id="{7DAAFDF4-E533-469A-972A-A41569DBC87E}"/>
              </a:ext>
            </a:extLst>
          </p:cNvPr>
          <p:cNvCxnSpPr>
            <a:cxnSpLocks/>
          </p:cNvCxnSpPr>
          <p:nvPr/>
        </p:nvCxnSpPr>
        <p:spPr>
          <a:xfrm>
            <a:off x="8762999" y="3210858"/>
            <a:ext cx="1879943"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72616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61B409C-6DF5-654F-81A4-524FF21D753D}"/>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rgbClr val="00418A"/>
                    </a:gs>
                    <a:gs pos="100000">
                      <a:srgbClr val="00418A">
                        <a:alpha val="0"/>
                      </a:srgbClr>
                    </a:gs>
                  </a:gsLst>
                  <a:lin ang="5400000" scaled="1"/>
                </a:gradFill>
              </a:rPr>
              <a:t>02</a:t>
            </a:r>
            <a:endParaRPr kumimoji="1" lang="zh-CN" altLang="en-US" sz="13800" b="1" dirty="0">
              <a:gradFill>
                <a:gsLst>
                  <a:gs pos="0">
                    <a:srgbClr val="00418A"/>
                  </a:gs>
                  <a:gs pos="100000">
                    <a:srgbClr val="00418A">
                      <a:alpha val="0"/>
                    </a:srgbClr>
                  </a:gs>
                </a:gsLst>
                <a:lin ang="5400000" scaled="1"/>
              </a:gradFill>
            </a:endParaRPr>
          </a:p>
        </p:txBody>
      </p:sp>
      <p:sp>
        <p:nvSpPr>
          <p:cNvPr id="9" name="文本占位符 39">
            <a:extLst>
              <a:ext uri="{FF2B5EF4-FFF2-40B4-BE49-F238E27FC236}">
                <a16:creationId xmlns:a16="http://schemas.microsoft.com/office/drawing/2014/main" id="{FDF01BB6-2A63-CD46-AFA0-9CF49DACFE14}"/>
              </a:ext>
            </a:extLst>
          </p:cNvPr>
          <p:cNvSpPr txBox="1">
            <a:spLocks/>
          </p:cNvSpPr>
          <p:nvPr/>
        </p:nvSpPr>
        <p:spPr>
          <a:xfrm>
            <a:off x="2181227" y="3028846"/>
            <a:ext cx="7829548" cy="883197"/>
          </a:xfrm>
          <a:prstGeom prst="rect">
            <a:avLst/>
          </a:prstGeom>
        </p:spPr>
        <p:txBody>
          <a:bodyPr lIns="0" tIns="0" rIns="0" bIns="0" anchor="ctr"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rgbClr val="00418A"/>
                </a:solidFill>
              </a:rPr>
              <a:t>潮流样本生成的算法框架</a:t>
            </a:r>
          </a:p>
        </p:txBody>
      </p:sp>
      <p:sp>
        <p:nvSpPr>
          <p:cNvPr id="83" name="文本框 82">
            <a:extLst>
              <a:ext uri="{FF2B5EF4-FFF2-40B4-BE49-F238E27FC236}">
                <a16:creationId xmlns:a16="http://schemas.microsoft.com/office/drawing/2014/main" id="{C644B40C-C065-9D48-9E2A-C82C17560B15}"/>
              </a:ext>
            </a:extLst>
          </p:cNvPr>
          <p:cNvSpPr txBox="1"/>
          <p:nvPr/>
        </p:nvSpPr>
        <p:spPr>
          <a:xfrm>
            <a:off x="2181225" y="3836590"/>
            <a:ext cx="7874578" cy="307776"/>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 An algorithm framework of load flow case generation </a:t>
            </a:r>
          </a:p>
        </p:txBody>
      </p:sp>
    </p:spTree>
    <p:extLst>
      <p:ext uri="{BB962C8B-B14F-4D97-AF65-F5344CB8AC3E}">
        <p14:creationId xmlns:p14="http://schemas.microsoft.com/office/powerpoint/2010/main" val="2586639761"/>
      </p:ext>
    </p:extLst>
  </p:cSld>
  <p:clrMapOvr>
    <a:masterClrMapping/>
  </p:clrMapOvr>
  <p:transition spd="slow" advClick="0" advTm="2000">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B2B656-9A65-4EAA-88A8-D67D5988C677}"/>
              </a:ext>
            </a:extLst>
          </p:cNvPr>
          <p:cNvSpPr>
            <a:spLocks noGrp="1"/>
          </p:cNvSpPr>
          <p:nvPr>
            <p:ph type="title"/>
          </p:nvPr>
        </p:nvSpPr>
        <p:spPr/>
        <p:txBody>
          <a:bodyPr/>
          <a:lstStyle/>
          <a:p>
            <a:r>
              <a:rPr lang="zh-CN" altLang="en-US" dirty="0"/>
              <a:t>算法框架的主要内容</a:t>
            </a:r>
          </a:p>
        </p:txBody>
      </p:sp>
      <p:pic>
        <p:nvPicPr>
          <p:cNvPr id="7" name="图片 6">
            <a:extLst>
              <a:ext uri="{FF2B5EF4-FFF2-40B4-BE49-F238E27FC236}">
                <a16:creationId xmlns:a16="http://schemas.microsoft.com/office/drawing/2014/main" id="{72B253F9-F699-4CF9-BA19-FDA1CF00885A}"/>
              </a:ext>
            </a:extLst>
          </p:cNvPr>
          <p:cNvPicPr>
            <a:picLocks noChangeAspect="1"/>
          </p:cNvPicPr>
          <p:nvPr/>
        </p:nvPicPr>
        <p:blipFill>
          <a:blip r:embed="rId2"/>
          <a:stretch>
            <a:fillRect/>
          </a:stretch>
        </p:blipFill>
        <p:spPr>
          <a:xfrm>
            <a:off x="876128" y="1680097"/>
            <a:ext cx="3390900" cy="5001692"/>
          </a:xfrm>
          <a:prstGeom prst="rect">
            <a:avLst/>
          </a:prstGeom>
        </p:spPr>
      </p:pic>
      <p:sp>
        <p:nvSpPr>
          <p:cNvPr id="36" name="文本框 35">
            <a:extLst>
              <a:ext uri="{FF2B5EF4-FFF2-40B4-BE49-F238E27FC236}">
                <a16:creationId xmlns:a16="http://schemas.microsoft.com/office/drawing/2014/main" id="{1ADB6B68-DE33-4EBE-9885-3E81EFF4484D}"/>
              </a:ext>
            </a:extLst>
          </p:cNvPr>
          <p:cNvSpPr txBox="1"/>
          <p:nvPr/>
        </p:nvSpPr>
        <p:spPr>
          <a:xfrm>
            <a:off x="823835" y="839786"/>
            <a:ext cx="3749058" cy="768498"/>
          </a:xfrm>
          <a:prstGeom prst="rect">
            <a:avLst/>
          </a:prstGeom>
          <a:noFill/>
        </p:spPr>
        <p:txBody>
          <a:bodyPr wrap="none" lIns="180000" tIns="180000" rIns="180000" bIns="180000" rtlCol="0">
            <a:spAutoFit/>
          </a:bodyPr>
          <a:lstStyle/>
          <a:p>
            <a:pPr algn="ctr">
              <a:lnSpc>
                <a:spcPct val="120000"/>
              </a:lnSpc>
              <a:spcAft>
                <a:spcPts val="600"/>
              </a:spcAft>
            </a:pPr>
            <a:r>
              <a:rPr kumimoji="1" lang="zh-CN" altLang="en-US" sz="2400" dirty="0">
                <a:solidFill>
                  <a:srgbClr val="00418A"/>
                </a:solidFill>
              </a:rPr>
              <a:t>传统潮流生成方法流程图</a:t>
            </a:r>
          </a:p>
        </p:txBody>
      </p:sp>
      <p:cxnSp>
        <p:nvCxnSpPr>
          <p:cNvPr id="5" name="直接箭头连接符 4">
            <a:extLst>
              <a:ext uri="{FF2B5EF4-FFF2-40B4-BE49-F238E27FC236}">
                <a16:creationId xmlns:a16="http://schemas.microsoft.com/office/drawing/2014/main" id="{0A757D52-EDA8-4344-8359-2F10A4C7528F}"/>
              </a:ext>
            </a:extLst>
          </p:cNvPr>
          <p:cNvCxnSpPr>
            <a:cxnSpLocks/>
          </p:cNvCxnSpPr>
          <p:nvPr/>
        </p:nvCxnSpPr>
        <p:spPr>
          <a:xfrm>
            <a:off x="4267028" y="1885950"/>
            <a:ext cx="4000672" cy="0"/>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2D024AE-C4C1-4C14-A268-20A3DC9FB1DA}"/>
              </a:ext>
            </a:extLst>
          </p:cNvPr>
          <p:cNvCxnSpPr>
            <a:cxnSpLocks/>
          </p:cNvCxnSpPr>
          <p:nvPr/>
        </p:nvCxnSpPr>
        <p:spPr>
          <a:xfrm>
            <a:off x="4267028" y="3429000"/>
            <a:ext cx="3951389" cy="0"/>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D31F1B8A-6F1B-4CEB-8731-3116D698F78D}"/>
              </a:ext>
            </a:extLst>
          </p:cNvPr>
          <p:cNvCxnSpPr>
            <a:cxnSpLocks/>
          </p:cNvCxnSpPr>
          <p:nvPr/>
        </p:nvCxnSpPr>
        <p:spPr>
          <a:xfrm>
            <a:off x="4247978" y="5318578"/>
            <a:ext cx="4019722" cy="0"/>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0CC8E1D8-10F0-4663-960E-4655C1DC6317}"/>
              </a:ext>
            </a:extLst>
          </p:cNvPr>
          <p:cNvGrpSpPr/>
          <p:nvPr/>
        </p:nvGrpSpPr>
        <p:grpSpPr>
          <a:xfrm>
            <a:off x="7755076" y="839786"/>
            <a:ext cx="3749058" cy="5770400"/>
            <a:chOff x="12031801" y="839786"/>
            <a:chExt cx="3749058" cy="5770400"/>
          </a:xfrm>
        </p:grpSpPr>
        <p:pic>
          <p:nvPicPr>
            <p:cNvPr id="8" name="图片 7">
              <a:extLst>
                <a:ext uri="{FF2B5EF4-FFF2-40B4-BE49-F238E27FC236}">
                  <a16:creationId xmlns:a16="http://schemas.microsoft.com/office/drawing/2014/main" id="{5E1C21B2-CCB2-4AC5-BB27-2DC853D17F80}"/>
                </a:ext>
              </a:extLst>
            </p:cNvPr>
            <p:cNvPicPr>
              <a:picLocks noChangeAspect="1"/>
            </p:cNvPicPr>
            <p:nvPr/>
          </p:nvPicPr>
          <p:blipFill>
            <a:blip r:embed="rId3"/>
            <a:stretch>
              <a:fillRect/>
            </a:stretch>
          </p:blipFill>
          <p:spPr>
            <a:xfrm>
              <a:off x="12085740" y="1645326"/>
              <a:ext cx="3641174" cy="4964860"/>
            </a:xfrm>
            <a:prstGeom prst="rect">
              <a:avLst/>
            </a:prstGeom>
          </p:spPr>
        </p:pic>
        <p:sp>
          <p:nvSpPr>
            <p:cNvPr id="44" name="文本框 43">
              <a:extLst>
                <a:ext uri="{FF2B5EF4-FFF2-40B4-BE49-F238E27FC236}">
                  <a16:creationId xmlns:a16="http://schemas.microsoft.com/office/drawing/2014/main" id="{6E022385-C650-4C7B-8D2C-0AC2B1E74BC4}"/>
                </a:ext>
              </a:extLst>
            </p:cNvPr>
            <p:cNvSpPr txBox="1"/>
            <p:nvPr/>
          </p:nvSpPr>
          <p:spPr>
            <a:xfrm>
              <a:off x="12031801" y="839786"/>
              <a:ext cx="3749058" cy="768498"/>
            </a:xfrm>
            <a:prstGeom prst="rect">
              <a:avLst/>
            </a:prstGeom>
            <a:noFill/>
          </p:spPr>
          <p:txBody>
            <a:bodyPr wrap="none" lIns="180000" tIns="180000" rIns="180000" bIns="180000" rtlCol="0">
              <a:spAutoFit/>
            </a:bodyPr>
            <a:lstStyle/>
            <a:p>
              <a:pPr algn="ctr">
                <a:lnSpc>
                  <a:spcPct val="120000"/>
                </a:lnSpc>
                <a:spcAft>
                  <a:spcPts val="600"/>
                </a:spcAft>
              </a:pPr>
              <a:r>
                <a:rPr kumimoji="1" lang="zh-CN" altLang="en-US" sz="2400" dirty="0">
                  <a:solidFill>
                    <a:srgbClr val="00418A"/>
                  </a:solidFill>
                </a:rPr>
                <a:t>潮流样本生成的算法框架</a:t>
              </a:r>
            </a:p>
          </p:txBody>
        </p:sp>
      </p:grpSp>
      <p:cxnSp>
        <p:nvCxnSpPr>
          <p:cNvPr id="57" name="直线连接符 30">
            <a:extLst>
              <a:ext uri="{FF2B5EF4-FFF2-40B4-BE49-F238E27FC236}">
                <a16:creationId xmlns:a16="http://schemas.microsoft.com/office/drawing/2014/main" id="{B8962FA2-AF40-4044-BADB-B0145C07F0AF}"/>
              </a:ext>
            </a:extLst>
          </p:cNvPr>
          <p:cNvCxnSpPr>
            <a:cxnSpLocks/>
          </p:cNvCxnSpPr>
          <p:nvPr/>
        </p:nvCxnSpPr>
        <p:spPr>
          <a:xfrm>
            <a:off x="539407" y="1486578"/>
            <a:ext cx="4223093"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cxnSp>
        <p:nvCxnSpPr>
          <p:cNvPr id="59" name="直线连接符 30">
            <a:extLst>
              <a:ext uri="{FF2B5EF4-FFF2-40B4-BE49-F238E27FC236}">
                <a16:creationId xmlns:a16="http://schemas.microsoft.com/office/drawing/2014/main" id="{D998C8B0-CD45-4E51-A20A-9C6A58E68286}"/>
              </a:ext>
            </a:extLst>
          </p:cNvPr>
          <p:cNvCxnSpPr>
            <a:cxnSpLocks/>
          </p:cNvCxnSpPr>
          <p:nvPr/>
        </p:nvCxnSpPr>
        <p:spPr>
          <a:xfrm>
            <a:off x="7492657" y="1506306"/>
            <a:ext cx="4223093" cy="0"/>
          </a:xfrm>
          <a:prstGeom prst="line">
            <a:avLst/>
          </a:prstGeom>
          <a:ln w="50800">
            <a:solidFill>
              <a:srgbClr val="0041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141940"/>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74996"/>
      </a:accent1>
      <a:accent2>
        <a:srgbClr val="F30017"/>
      </a:accent2>
      <a:accent3>
        <a:srgbClr val="FC5960"/>
      </a:accent3>
      <a:accent4>
        <a:srgbClr val="0D86D9"/>
      </a:accent4>
      <a:accent5>
        <a:srgbClr val="1E7CB1"/>
      </a:accent5>
      <a:accent6>
        <a:srgbClr val="93CCEB"/>
      </a:accent6>
      <a:hlink>
        <a:srgbClr val="4472C4"/>
      </a:hlink>
      <a:folHlink>
        <a:srgbClr val="BFBFBF"/>
      </a:folHlink>
    </a:clrScheme>
    <a:fontScheme name="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2"/>
          </a:solidFill>
        </a:ln>
      </a:spPr>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defPPr algn="l">
          <a:lnSpc>
            <a:spcPct val="130000"/>
          </a:lnSpc>
          <a:defRPr kumimoji="1" sz="2000" dirty="0" smtClean="0">
            <a:solidFill>
              <a:schemeClr val="tx1">
                <a:lumMod val="75000"/>
                <a:lumOff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0000" tIns="180000" rIns="180000" bIns="180000" rtlCol="0">
        <a:spAutoFit/>
      </a:bodyPr>
      <a:lstStyle>
        <a:defPPr algn="just">
          <a:lnSpc>
            <a:spcPct val="130000"/>
          </a:lnSpc>
          <a:spcAft>
            <a:spcPts val="600"/>
          </a:spcAft>
          <a:defRPr kumimoji="1" dirty="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74996"/>
    </a:accent1>
    <a:accent2>
      <a:srgbClr val="F30017"/>
    </a:accent2>
    <a:accent3>
      <a:srgbClr val="FC5960"/>
    </a:accent3>
    <a:accent4>
      <a:srgbClr val="0D86D9"/>
    </a:accent4>
    <a:accent5>
      <a:srgbClr val="1E7CB1"/>
    </a:accent5>
    <a:accent6>
      <a:srgbClr val="93CCEB"/>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74996"/>
    </a:accent1>
    <a:accent2>
      <a:srgbClr val="F30017"/>
    </a:accent2>
    <a:accent3>
      <a:srgbClr val="FC5960"/>
    </a:accent3>
    <a:accent4>
      <a:srgbClr val="0D86D9"/>
    </a:accent4>
    <a:accent5>
      <a:srgbClr val="1E7CB1"/>
    </a:accent5>
    <a:accent6>
      <a:srgbClr val="93CCEB"/>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6512</TotalTime>
  <Words>2201</Words>
  <Application>Microsoft Office PowerPoint</Application>
  <PresentationFormat>宽屏</PresentationFormat>
  <Paragraphs>451</Paragraphs>
  <Slides>33</Slides>
  <Notes>3</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2</vt:i4>
      </vt:variant>
      <vt:variant>
        <vt:lpstr>幻灯片标题</vt:lpstr>
      </vt:variant>
      <vt:variant>
        <vt:i4>33</vt:i4>
      </vt:variant>
    </vt:vector>
  </HeadingPairs>
  <TitlesOfParts>
    <vt:vector size="48" baseType="lpstr">
      <vt:lpstr>等线</vt:lpstr>
      <vt:lpstr>楷体</vt:lpstr>
      <vt:lpstr>宋体</vt:lpstr>
      <vt:lpstr>微软雅黑</vt:lpstr>
      <vt:lpstr>Arial</vt:lpstr>
      <vt:lpstr>Calibri</vt:lpstr>
      <vt:lpstr>Cambria Math</vt:lpstr>
      <vt:lpstr>Century Gothic</vt:lpstr>
      <vt:lpstr>Segoe UI</vt:lpstr>
      <vt:lpstr>Segoe UI Light</vt:lpstr>
      <vt:lpstr>Times New Roman</vt:lpstr>
      <vt:lpstr>Office 主题​​</vt:lpstr>
      <vt:lpstr>1_OfficePLUS</vt:lpstr>
      <vt:lpstr>Microsoft Visio 绘图</vt:lpstr>
      <vt:lpstr>Graph</vt:lpstr>
      <vt:lpstr>面向数据驱动方法的 大规模潮流样本生成方法研究</vt:lpstr>
      <vt:lpstr>PowerPoint 演示文稿</vt:lpstr>
      <vt:lpstr>PowerPoint 演示文稿</vt:lpstr>
      <vt:lpstr>研究背景</vt:lpstr>
      <vt:lpstr>潮流样本生成问题及难点</vt:lpstr>
      <vt:lpstr>现有解决方法和不足</vt:lpstr>
      <vt:lpstr>本研究主要工作</vt:lpstr>
      <vt:lpstr>PowerPoint 演示文稿</vt:lpstr>
      <vt:lpstr>算法框架的主要内容</vt:lpstr>
      <vt:lpstr>传统潮流样本生成方法流程图</vt:lpstr>
      <vt:lpstr>传统样本生成方法的计算量分析</vt:lpstr>
      <vt:lpstr>分而治之：若每次迭代不需要解潮流</vt:lpstr>
      <vt:lpstr>分治前后的计算过程变化</vt:lpstr>
      <vt:lpstr>改进后的算法计算量对比</vt:lpstr>
      <vt:lpstr>PowerPoint 演示文稿</vt:lpstr>
      <vt:lpstr>反函数法总览</vt:lpstr>
      <vt:lpstr>方法核心：给定电压求解功率</vt:lpstr>
      <vt:lpstr>控制样本的分布和合理性</vt:lpstr>
      <vt:lpstr>反函数法——初值生成方法之电压幅值生成</vt:lpstr>
      <vt:lpstr>反函数法——初值生成方法之电压幅值生成</vt:lpstr>
      <vt:lpstr>反函数法——初值生成方法之电压相角生成</vt:lpstr>
      <vt:lpstr>反函数法——初值生成方法之电压相角生成</vt:lpstr>
      <vt:lpstr>反函数法——初值生成方法之电压相角生成</vt:lpstr>
      <vt:lpstr>反函数法——初值修正方法之联络节点修正</vt:lpstr>
      <vt:lpstr>反函数法——初值修正方法之发电机无功修正</vt:lpstr>
      <vt:lpstr>反函数法的实现及原理性验证</vt:lpstr>
      <vt:lpstr>PowerPoint 演示文稿</vt:lpstr>
      <vt:lpstr>原理性验证</vt:lpstr>
      <vt:lpstr>断面线路功率预测</vt:lpstr>
      <vt:lpstr>节点数更大的情形</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dc:creator>
  <cp:lastModifiedBy>Liukai CHEN</cp:lastModifiedBy>
  <cp:revision>382</cp:revision>
  <cp:lastPrinted>2019-06-01T00:23:53Z</cp:lastPrinted>
  <dcterms:created xsi:type="dcterms:W3CDTF">2019-03-13T22:13:12Z</dcterms:created>
  <dcterms:modified xsi:type="dcterms:W3CDTF">2019-06-01T06:16:33Z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2019-05-10T09:28:08.0350032Z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a3d39c64-67eb-4225-a22b-7af955a92bde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